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84" r:id="rId2"/>
    <p:sldMasterId id="2147483697" r:id="rId3"/>
  </p:sldMasterIdLst>
  <p:notesMasterIdLst>
    <p:notesMasterId r:id="rId35"/>
  </p:notesMasterIdLst>
  <p:sldIdLst>
    <p:sldId id="256" r:id="rId4"/>
    <p:sldId id="368" r:id="rId5"/>
    <p:sldId id="322" r:id="rId6"/>
    <p:sldId id="353" r:id="rId7"/>
    <p:sldId id="323" r:id="rId8"/>
    <p:sldId id="369" r:id="rId9"/>
    <p:sldId id="324" r:id="rId10"/>
    <p:sldId id="371" r:id="rId11"/>
    <p:sldId id="374" r:id="rId12"/>
    <p:sldId id="375" r:id="rId13"/>
    <p:sldId id="376" r:id="rId14"/>
    <p:sldId id="377" r:id="rId15"/>
    <p:sldId id="378" r:id="rId16"/>
    <p:sldId id="379" r:id="rId17"/>
    <p:sldId id="380" r:id="rId18"/>
    <p:sldId id="381" r:id="rId19"/>
    <p:sldId id="382" r:id="rId20"/>
    <p:sldId id="383" r:id="rId21"/>
    <p:sldId id="384" r:id="rId22"/>
    <p:sldId id="385" r:id="rId23"/>
    <p:sldId id="386" r:id="rId24"/>
    <p:sldId id="387" r:id="rId25"/>
    <p:sldId id="388" r:id="rId26"/>
    <p:sldId id="392" r:id="rId27"/>
    <p:sldId id="393" r:id="rId28"/>
    <p:sldId id="394" r:id="rId29"/>
    <p:sldId id="389" r:id="rId30"/>
    <p:sldId id="390" r:id="rId31"/>
    <p:sldId id="391" r:id="rId32"/>
    <p:sldId id="270" r:id="rId33"/>
    <p:sldId id="259" r:id="rId34"/>
  </p:sldIdLst>
  <p:sldSz cx="9144000" cy="6858000" type="screen4x3"/>
  <p:notesSz cx="6797675" cy="9926638"/>
  <p:defaultTextStyle>
    <a:defPPr>
      <a:defRPr lang="en-GB"/>
    </a:defPPr>
    <a:lvl1pPr algn="l" rtl="0" eaLnBrk="0" fontAlgn="base" hangingPunct="0">
      <a:spcBef>
        <a:spcPct val="0"/>
      </a:spcBef>
      <a:spcAft>
        <a:spcPct val="0"/>
      </a:spcAft>
      <a:defRPr sz="2400" kern="1200">
        <a:solidFill>
          <a:schemeClr val="tx1"/>
        </a:solidFill>
        <a:latin typeface="Arial" charset="0"/>
        <a:ea typeface="Geneva" charset="-128"/>
        <a:cs typeface="+mn-cs"/>
      </a:defRPr>
    </a:lvl1pPr>
    <a:lvl2pPr marL="457200" algn="l" rtl="0" eaLnBrk="0" fontAlgn="base" hangingPunct="0">
      <a:spcBef>
        <a:spcPct val="0"/>
      </a:spcBef>
      <a:spcAft>
        <a:spcPct val="0"/>
      </a:spcAft>
      <a:defRPr sz="2400" kern="1200">
        <a:solidFill>
          <a:schemeClr val="tx1"/>
        </a:solidFill>
        <a:latin typeface="Arial" charset="0"/>
        <a:ea typeface="Geneva" charset="-128"/>
        <a:cs typeface="+mn-cs"/>
      </a:defRPr>
    </a:lvl2pPr>
    <a:lvl3pPr marL="914400" algn="l" rtl="0" eaLnBrk="0" fontAlgn="base" hangingPunct="0">
      <a:spcBef>
        <a:spcPct val="0"/>
      </a:spcBef>
      <a:spcAft>
        <a:spcPct val="0"/>
      </a:spcAft>
      <a:defRPr sz="2400" kern="1200">
        <a:solidFill>
          <a:schemeClr val="tx1"/>
        </a:solidFill>
        <a:latin typeface="Arial" charset="0"/>
        <a:ea typeface="Geneva" charset="-128"/>
        <a:cs typeface="+mn-cs"/>
      </a:defRPr>
    </a:lvl3pPr>
    <a:lvl4pPr marL="1371600" algn="l" rtl="0" eaLnBrk="0" fontAlgn="base" hangingPunct="0">
      <a:spcBef>
        <a:spcPct val="0"/>
      </a:spcBef>
      <a:spcAft>
        <a:spcPct val="0"/>
      </a:spcAft>
      <a:defRPr sz="2400" kern="1200">
        <a:solidFill>
          <a:schemeClr val="tx1"/>
        </a:solidFill>
        <a:latin typeface="Arial" charset="0"/>
        <a:ea typeface="Geneva" charset="-128"/>
        <a:cs typeface="+mn-cs"/>
      </a:defRPr>
    </a:lvl4pPr>
    <a:lvl5pPr marL="1828800" algn="l" rtl="0" eaLnBrk="0" fontAlgn="base" hangingPunct="0">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485"/>
    <a:srgbClr val="959484"/>
    <a:srgbClr val="47C3D3"/>
    <a:srgbClr val="004A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4" autoAdjust="0"/>
    <p:restoredTop sz="91657" autoAdjust="0"/>
  </p:normalViewPr>
  <p:slideViewPr>
    <p:cSldViewPr>
      <p:cViewPr varScale="1">
        <p:scale>
          <a:sx n="106" d="100"/>
          <a:sy n="106" d="100"/>
        </p:scale>
        <p:origin x="184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5123" name="Rectangle 3"/>
          <p:cNvSpPr>
            <a:spLocks noGrp="1" noChangeArrowheads="1"/>
          </p:cNvSpPr>
          <p:nvPr>
            <p:ph type="dt" idx="1"/>
          </p:nvPr>
        </p:nvSpPr>
        <p:spPr bwMode="auto">
          <a:xfrm>
            <a:off x="3852016"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5127"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44159904-39BB-4817-BE7C-0D09524A008A}" type="slidenum">
              <a:rPr lang="en-GB"/>
              <a:pPr>
                <a:defRPr/>
              </a:pPr>
              <a:t>‹#›</a:t>
            </a:fld>
            <a:endParaRPr lang="en-GB"/>
          </a:p>
        </p:txBody>
      </p:sp>
    </p:spTree>
    <p:extLst>
      <p:ext uri="{BB962C8B-B14F-4D97-AF65-F5344CB8AC3E}">
        <p14:creationId xmlns:p14="http://schemas.microsoft.com/office/powerpoint/2010/main" val="19801196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Geneva"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61FA9514-4460-416C-97AB-639B3D79ECF0}" type="slidenum">
              <a:rPr lang="en-GB" smtClean="0"/>
              <a:pPr/>
              <a:t>1</a:t>
            </a:fld>
            <a:endParaRPr lang="en-GB"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400271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A0E7C4DE-A3D5-4C3A-A23C-7378879FBFAA}" type="slidenum">
              <a:rPr lang="en-GB" smtClean="0"/>
              <a:pPr/>
              <a:t>31</a:t>
            </a:fld>
            <a:endParaRPr lang="en-GB"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r>
              <a:rPr lang="en-US" dirty="0" smtClean="0"/>
              <a:t>Thanks for your attention</a:t>
            </a:r>
          </a:p>
          <a:p>
            <a:pPr eaLnBrk="1" hangingPunct="1"/>
            <a:r>
              <a:rPr lang="en-US" dirty="0" smtClean="0"/>
              <a:t>Handout forms</a:t>
            </a:r>
          </a:p>
        </p:txBody>
      </p:sp>
    </p:spTree>
    <p:extLst>
      <p:ext uri="{BB962C8B-B14F-4D97-AF65-F5344CB8AC3E}">
        <p14:creationId xmlns:p14="http://schemas.microsoft.com/office/powerpoint/2010/main" val="1072889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Geneva" charset="-128"/>
                <a:cs typeface="+mn-cs"/>
              </a:rPr>
              <a:t>Housekeeping – no planned fire drill</a:t>
            </a:r>
          </a:p>
          <a:p>
            <a:r>
              <a:rPr lang="en-GB" dirty="0" smtClean="0"/>
              <a:t>Toilets</a:t>
            </a:r>
          </a:p>
          <a:p>
            <a:r>
              <a:rPr lang="en-GB" dirty="0" smtClean="0"/>
              <a:t>Lunch and refreshments</a:t>
            </a:r>
          </a:p>
          <a:p>
            <a:endParaRPr lang="en-GB" dirty="0" smtClean="0"/>
          </a:p>
          <a:p>
            <a:r>
              <a:rPr lang="en-GB" dirty="0" smtClean="0"/>
              <a:t>Welcome</a:t>
            </a:r>
          </a:p>
          <a:p>
            <a:endParaRPr lang="en-GB" dirty="0" smtClean="0"/>
          </a:p>
          <a:p>
            <a:r>
              <a:rPr lang="en-GB" sz="1200" kern="1200" dirty="0" smtClean="0">
                <a:solidFill>
                  <a:schemeClr val="tx1"/>
                </a:solidFill>
                <a:effectLst/>
                <a:latin typeface="Arial" charset="0"/>
                <a:ea typeface="Geneva" charset="-128"/>
                <a:cs typeface="+mn-cs"/>
              </a:rPr>
              <a:t>The </a:t>
            </a:r>
            <a:r>
              <a:rPr lang="en-GB" sz="1200" b="1" kern="1200" dirty="0" smtClean="0">
                <a:solidFill>
                  <a:schemeClr val="tx1"/>
                </a:solidFill>
                <a:effectLst/>
                <a:latin typeface="Arial" charset="0"/>
                <a:ea typeface="Geneva" charset="-128"/>
                <a:cs typeface="+mn-cs"/>
              </a:rPr>
              <a:t>reason we're here</a:t>
            </a:r>
            <a:r>
              <a:rPr lang="en-GB" sz="1200" kern="1200" dirty="0" smtClean="0">
                <a:solidFill>
                  <a:schemeClr val="tx1"/>
                </a:solidFill>
                <a:effectLst/>
                <a:latin typeface="Arial" charset="0"/>
                <a:ea typeface="Geneva" charset="-128"/>
                <a:cs typeface="+mn-cs"/>
              </a:rPr>
              <a:t> is to provide you with a service which supports your charitable objectives.  You can see many of the charities we're working with on this slide behind - they carry out a wide range of activities. </a:t>
            </a:r>
          </a:p>
          <a:p>
            <a:r>
              <a:rPr lang="en-GB" sz="1200" kern="1200" dirty="0" smtClean="0">
                <a:solidFill>
                  <a:schemeClr val="tx1"/>
                </a:solidFill>
                <a:effectLst/>
                <a:latin typeface="Arial" charset="0"/>
                <a:ea typeface="Geneva" charset="-128"/>
                <a:cs typeface="+mn-cs"/>
              </a:rPr>
              <a:t>From working with children with special needs, to counselling adults and helping people with mental health issues. From training and capacity building for voluntary groups, through to being a local voice for your beneficiaries, GMCVO and the Databases service are working with both small and larger organisations providing the systems to help you work smarter.</a:t>
            </a:r>
          </a:p>
          <a:p>
            <a:r>
              <a:rPr lang="en-GB" sz="1200" kern="1200" dirty="0" smtClean="0">
                <a:solidFill>
                  <a:schemeClr val="tx1"/>
                </a:solidFill>
                <a:effectLst/>
                <a:latin typeface="Arial" charset="0"/>
                <a:ea typeface="Geneva" charset="-128"/>
                <a:cs typeface="+mn-cs"/>
              </a:rPr>
              <a:t>You work in a range of areas including: -</a:t>
            </a:r>
          </a:p>
          <a:p>
            <a:pPr marL="171450" lvl="0" indent="-171450">
              <a:buFont typeface="Arial" panose="020B0604020202020204" pitchFamily="34" charset="0"/>
              <a:buChar char="•"/>
            </a:pPr>
            <a:r>
              <a:rPr lang="en-GB" sz="1200" kern="1200" dirty="0" smtClean="0">
                <a:solidFill>
                  <a:schemeClr val="tx1"/>
                </a:solidFill>
                <a:effectLst/>
                <a:latin typeface="Arial" charset="0"/>
                <a:ea typeface="Geneva" charset="-128"/>
                <a:cs typeface="+mn-cs"/>
              </a:rPr>
              <a:t>Special needs education </a:t>
            </a:r>
          </a:p>
          <a:p>
            <a:pPr marL="171450" lvl="0" indent="-171450">
              <a:buFont typeface="Arial" panose="020B0604020202020204" pitchFamily="34" charset="0"/>
              <a:buChar char="•"/>
            </a:pPr>
            <a:r>
              <a:rPr lang="en-GB" sz="1200" kern="1200" dirty="0" smtClean="0">
                <a:solidFill>
                  <a:schemeClr val="tx1"/>
                </a:solidFill>
                <a:effectLst/>
                <a:latin typeface="Arial" charset="0"/>
                <a:ea typeface="Geneva" charset="-128"/>
                <a:cs typeface="+mn-cs"/>
              </a:rPr>
              <a:t>Mental health and wellbeing</a:t>
            </a:r>
          </a:p>
          <a:p>
            <a:pPr marL="171450" lvl="0" indent="-171450">
              <a:buFont typeface="Arial" panose="020B0604020202020204" pitchFamily="34" charset="0"/>
              <a:buChar char="•"/>
            </a:pPr>
            <a:r>
              <a:rPr lang="en-GB" sz="1200" kern="1200" dirty="0" smtClean="0">
                <a:solidFill>
                  <a:schemeClr val="tx1"/>
                </a:solidFill>
                <a:effectLst/>
                <a:latin typeface="Arial" charset="0"/>
                <a:ea typeface="Geneva" charset="-128"/>
                <a:cs typeface="+mn-cs"/>
              </a:rPr>
              <a:t>Homelessness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Geneva" charset="-128"/>
                <a:cs typeface="+mn-cs"/>
              </a:rPr>
              <a:t>Drug and alcohol rehabilitation</a:t>
            </a:r>
          </a:p>
          <a:p>
            <a:pPr marL="171450" lvl="0" indent="-171450">
              <a:buFont typeface="Arial" panose="020B0604020202020204" pitchFamily="34" charset="0"/>
              <a:buChar char="•"/>
            </a:pPr>
            <a:r>
              <a:rPr lang="en-GB" sz="1200" kern="1200" dirty="0" smtClean="0">
                <a:solidFill>
                  <a:schemeClr val="tx1"/>
                </a:solidFill>
                <a:effectLst/>
                <a:latin typeface="Arial" charset="0"/>
                <a:ea typeface="Geneva" charset="-128"/>
                <a:cs typeface="+mn-cs"/>
              </a:rPr>
              <a:t>Health, skills and support</a:t>
            </a:r>
          </a:p>
          <a:p>
            <a:pPr marL="171450" lvl="0" indent="-171450">
              <a:buFont typeface="Arial" panose="020B0604020202020204" pitchFamily="34" charset="0"/>
              <a:buChar char="•"/>
            </a:pPr>
            <a:r>
              <a:rPr lang="en-GB" sz="1200" kern="1200" dirty="0" smtClean="0">
                <a:solidFill>
                  <a:schemeClr val="tx1"/>
                </a:solidFill>
                <a:effectLst/>
                <a:latin typeface="Arial" charset="0"/>
                <a:ea typeface="Geneva" charset="-128"/>
                <a:cs typeface="+mn-cs"/>
              </a:rPr>
              <a:t>Young people, children, carers</a:t>
            </a:r>
          </a:p>
          <a:p>
            <a:endParaRPr lang="en-GB" dirty="0"/>
          </a:p>
        </p:txBody>
      </p:sp>
      <p:sp>
        <p:nvSpPr>
          <p:cNvPr id="4" name="Slide Number Placeholder 3"/>
          <p:cNvSpPr>
            <a:spLocks noGrp="1"/>
          </p:cNvSpPr>
          <p:nvPr>
            <p:ph type="sldNum" sz="quarter" idx="10"/>
          </p:nvPr>
        </p:nvSpPr>
        <p:spPr/>
        <p:txBody>
          <a:bodyPr/>
          <a:lstStyle/>
          <a:p>
            <a:pPr>
              <a:defRPr/>
            </a:pPr>
            <a:fld id="{44159904-39BB-4817-BE7C-0D09524A008A}" type="slidenum">
              <a:rPr lang="en-GB" smtClean="0"/>
              <a:pPr>
                <a:defRPr/>
              </a:pPr>
              <a:t>2</a:t>
            </a:fld>
            <a:endParaRPr lang="en-GB"/>
          </a:p>
        </p:txBody>
      </p:sp>
    </p:spTree>
    <p:extLst>
      <p:ext uri="{BB962C8B-B14F-4D97-AF65-F5344CB8AC3E}">
        <p14:creationId xmlns:p14="http://schemas.microsoft.com/office/powerpoint/2010/main" val="2508453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Introductions – name badges</a:t>
            </a:r>
          </a:p>
          <a:p>
            <a:endParaRPr lang="en-GB" baseline="0" dirty="0" smtClean="0"/>
          </a:p>
          <a:p>
            <a:r>
              <a:rPr lang="en-GB" baseline="0" dirty="0" smtClean="0"/>
              <a:t>Tick list</a:t>
            </a:r>
          </a:p>
        </p:txBody>
      </p:sp>
      <p:sp>
        <p:nvSpPr>
          <p:cNvPr id="4" name="Slide Number Placeholder 3"/>
          <p:cNvSpPr>
            <a:spLocks noGrp="1"/>
          </p:cNvSpPr>
          <p:nvPr>
            <p:ph type="sldNum" sz="quarter" idx="10"/>
          </p:nvPr>
        </p:nvSpPr>
        <p:spPr/>
        <p:txBody>
          <a:bodyPr/>
          <a:lstStyle/>
          <a:p>
            <a:pPr>
              <a:defRPr/>
            </a:pPr>
            <a:fld id="{44159904-39BB-4817-BE7C-0D09524A008A}" type="slidenum">
              <a:rPr lang="en-GB" smtClean="0"/>
              <a:pPr>
                <a:defRPr/>
              </a:pPr>
              <a:t>3</a:t>
            </a:fld>
            <a:endParaRPr lang="en-GB"/>
          </a:p>
        </p:txBody>
      </p:sp>
    </p:spTree>
    <p:extLst>
      <p:ext uri="{BB962C8B-B14F-4D97-AF65-F5344CB8AC3E}">
        <p14:creationId xmlns:p14="http://schemas.microsoft.com/office/powerpoint/2010/main" val="1116841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Geneva" charset="-128"/>
                <a:cs typeface="+mn-cs"/>
              </a:rPr>
              <a:t>On this slide behind me I have a vision for GMCVO Databases which I was asked to write shortly after I joined. I still think it holds true. </a:t>
            </a:r>
          </a:p>
          <a:p>
            <a:r>
              <a:rPr lang="en-GB" sz="1200" kern="1200" dirty="0" smtClean="0">
                <a:solidFill>
                  <a:schemeClr val="tx1"/>
                </a:solidFill>
                <a:effectLst/>
                <a:latin typeface="Arial" charset="0"/>
                <a:ea typeface="Geneva" charset="-128"/>
                <a:cs typeface="+mn-cs"/>
              </a:rPr>
              <a:t> &lt;quote&gt;</a:t>
            </a:r>
          </a:p>
          <a:p>
            <a:r>
              <a:rPr lang="en-GB" sz="1200" kern="1200" dirty="0" smtClean="0">
                <a:solidFill>
                  <a:schemeClr val="tx1"/>
                </a:solidFill>
                <a:effectLst/>
                <a:latin typeface="Arial" charset="0"/>
                <a:ea typeface="Geneva" charset="-128"/>
                <a:cs typeface="+mn-cs"/>
              </a:rPr>
              <a:t> There continues to be a real need for charities and voluntary groups to be supported in this area. We do this through providing technical solutions to everyday problems addressing challenges in communicating with stakeholders, recording case work, managing events or training and managing your volunteers. </a:t>
            </a:r>
          </a:p>
          <a:p>
            <a:r>
              <a:rPr lang="en-GB" sz="1200" kern="1200" dirty="0" smtClean="0">
                <a:solidFill>
                  <a:schemeClr val="tx1"/>
                </a:solidFill>
                <a:effectLst/>
                <a:latin typeface="Arial" charset="0"/>
                <a:ea typeface="Geneva" charset="-128"/>
                <a:cs typeface="+mn-cs"/>
              </a:rPr>
              <a:t> It excites me to work with you and hear about the impact of your work and how a system can support you in achieving your aims. Ultimately its about people, not systems. But systems, such as databases are tools which we can use to help us work smarter by streamlining our processes.</a:t>
            </a:r>
          </a:p>
          <a:p>
            <a:r>
              <a:rPr lang="en-GB" sz="1200" kern="1200" dirty="0" smtClean="0">
                <a:solidFill>
                  <a:schemeClr val="tx1"/>
                </a:solidFill>
                <a:effectLst/>
                <a:latin typeface="Arial" charset="0"/>
                <a:ea typeface="Geneva" charset="-128"/>
                <a:cs typeface="+mn-cs"/>
              </a:rPr>
              <a:t> If there's anything I've learnt so far working at GMCVO, it is that the voluntary, community and social enterprise sector is diverse. Many groups don't even know they're part of this sector, they just get on with doing their thing that makes a difference to their beneficiaries.</a:t>
            </a:r>
          </a:p>
          <a:p>
            <a:r>
              <a:rPr lang="en-GB" sz="1200" kern="1200" dirty="0" smtClean="0">
                <a:solidFill>
                  <a:schemeClr val="tx1"/>
                </a:solidFill>
                <a:effectLst/>
                <a:latin typeface="Arial" charset="0"/>
                <a:ea typeface="Geneva" charset="-128"/>
                <a:cs typeface="+mn-cs"/>
              </a:rPr>
              <a:t>However, I believe you're here because you think your data is important to your organisation, because alongside your people (i.e. your staff and volunteers), your data is your most valuable asset to provide evidence for what you do. </a:t>
            </a:r>
          </a:p>
          <a:p>
            <a:r>
              <a:rPr lang="en-GB" sz="1200" kern="1200" dirty="0" smtClean="0">
                <a:solidFill>
                  <a:schemeClr val="tx1"/>
                </a:solidFill>
                <a:effectLst/>
                <a:latin typeface="Arial" charset="0"/>
                <a:ea typeface="Geneva" charset="-128"/>
                <a:cs typeface="+mn-cs"/>
              </a:rPr>
              <a:t>Whether that is </a:t>
            </a:r>
          </a:p>
          <a:p>
            <a:pPr marL="171450" lvl="0" indent="-171450">
              <a:buFont typeface="Arial" panose="020B0604020202020204" pitchFamily="34" charset="0"/>
              <a:buChar char="•"/>
            </a:pPr>
            <a:r>
              <a:rPr lang="en-GB" sz="1200" kern="1200" dirty="0" smtClean="0">
                <a:solidFill>
                  <a:schemeClr val="tx1"/>
                </a:solidFill>
                <a:effectLst/>
                <a:latin typeface="Arial" charset="0"/>
                <a:ea typeface="Geneva" charset="-128"/>
                <a:cs typeface="+mn-cs"/>
              </a:rPr>
              <a:t>how many people attended your training course, </a:t>
            </a:r>
          </a:p>
          <a:p>
            <a:pPr marL="171450" lvl="0" indent="-171450">
              <a:buFont typeface="Arial" panose="020B0604020202020204" pitchFamily="34" charset="0"/>
              <a:buChar char="•"/>
            </a:pPr>
            <a:r>
              <a:rPr lang="en-GB" sz="1200" kern="1200" dirty="0" smtClean="0">
                <a:solidFill>
                  <a:schemeClr val="tx1"/>
                </a:solidFill>
                <a:effectLst/>
                <a:latin typeface="Arial" charset="0"/>
                <a:ea typeface="Geneva" charset="-128"/>
                <a:cs typeface="+mn-cs"/>
              </a:rPr>
              <a:t>who received your support</a:t>
            </a:r>
          </a:p>
          <a:p>
            <a:pPr marL="171450" lvl="0" indent="-171450">
              <a:buFont typeface="Arial" panose="020B0604020202020204" pitchFamily="34" charset="0"/>
              <a:buChar char="•"/>
            </a:pPr>
            <a:r>
              <a:rPr lang="en-GB" sz="1200" kern="1200" dirty="0" smtClean="0">
                <a:solidFill>
                  <a:schemeClr val="tx1"/>
                </a:solidFill>
                <a:effectLst/>
                <a:latin typeface="Arial" charset="0"/>
                <a:ea typeface="Geneva" charset="-128"/>
                <a:cs typeface="+mn-cs"/>
              </a:rPr>
              <a:t>how many service users are from a particular demographic, </a:t>
            </a:r>
          </a:p>
          <a:p>
            <a:pPr marL="171450" lvl="0" indent="-171450">
              <a:buFont typeface="Arial" panose="020B0604020202020204" pitchFamily="34" charset="0"/>
              <a:buChar char="•"/>
            </a:pPr>
            <a:r>
              <a:rPr lang="en-GB" sz="1200" kern="1200" dirty="0" smtClean="0">
                <a:solidFill>
                  <a:schemeClr val="tx1"/>
                </a:solidFill>
                <a:effectLst/>
                <a:latin typeface="Arial" charset="0"/>
                <a:ea typeface="Geneva" charset="-128"/>
                <a:cs typeface="+mn-cs"/>
              </a:rPr>
              <a:t>or how did this volunteer hear about us. </a:t>
            </a:r>
          </a:p>
          <a:p>
            <a:pPr marL="171450" indent="-171450">
              <a:buFont typeface="Arial" panose="020B0604020202020204" pitchFamily="34" charset="0"/>
              <a:buChar char="•"/>
            </a:pPr>
            <a:r>
              <a:rPr lang="en-GB" sz="1200" kern="1200" dirty="0" smtClean="0">
                <a:solidFill>
                  <a:schemeClr val="tx1"/>
                </a:solidFill>
                <a:effectLst/>
                <a:latin typeface="Arial" charset="0"/>
                <a:ea typeface="Geneva" charset="-128"/>
                <a:cs typeface="+mn-cs"/>
              </a:rPr>
              <a:t>Data is key to how we design and improve our services.</a:t>
            </a:r>
          </a:p>
          <a:p>
            <a:r>
              <a:rPr lang="en-GB" sz="1200" kern="1200" dirty="0" smtClean="0">
                <a:solidFill>
                  <a:schemeClr val="tx1"/>
                </a:solidFill>
                <a:effectLst/>
                <a:latin typeface="Arial" charset="0"/>
                <a:ea typeface="Geneva" charset="-128"/>
                <a:cs typeface="+mn-cs"/>
              </a:rPr>
              <a:t>So, well done for making today a priority.</a:t>
            </a:r>
          </a:p>
          <a:p>
            <a:endParaRPr lang="en-GB" dirty="0"/>
          </a:p>
        </p:txBody>
      </p:sp>
      <p:sp>
        <p:nvSpPr>
          <p:cNvPr id="4" name="Slide Number Placeholder 3"/>
          <p:cNvSpPr>
            <a:spLocks noGrp="1"/>
          </p:cNvSpPr>
          <p:nvPr>
            <p:ph type="sldNum" sz="quarter" idx="10"/>
          </p:nvPr>
        </p:nvSpPr>
        <p:spPr/>
        <p:txBody>
          <a:bodyPr/>
          <a:lstStyle/>
          <a:p>
            <a:pPr>
              <a:defRPr/>
            </a:pPr>
            <a:fld id="{44159904-39BB-4817-BE7C-0D09524A008A}" type="slidenum">
              <a:rPr lang="en-GB" smtClean="0"/>
              <a:pPr>
                <a:defRPr/>
              </a:pPr>
              <a:t>4</a:t>
            </a:fld>
            <a:endParaRPr lang="en-GB"/>
          </a:p>
        </p:txBody>
      </p:sp>
    </p:spTree>
    <p:extLst>
      <p:ext uri="{BB962C8B-B14F-4D97-AF65-F5344CB8AC3E}">
        <p14:creationId xmlns:p14="http://schemas.microsoft.com/office/powerpoint/2010/main" val="1867071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Arial" charset="0"/>
                <a:ea typeface="Geneva" charset="-128"/>
                <a:cs typeface="+mn-cs"/>
              </a:rPr>
              <a:t>One of the reasons we have this networking day is to find out what you like and what you'd like to see change. This feedback slide and the comments we've received so far have been really encouraging, thanks for that. It means a lot to know that we’re appreciated!</a:t>
            </a:r>
          </a:p>
          <a:p>
            <a:endParaRPr lang="en-GB" sz="1200" kern="1200" dirty="0" smtClean="0">
              <a:solidFill>
                <a:schemeClr val="tx1"/>
              </a:solidFill>
              <a:effectLst/>
              <a:latin typeface="Arial" charset="0"/>
              <a:ea typeface="Geneva" charset="-128"/>
              <a:cs typeface="+mn-cs"/>
            </a:endParaRPr>
          </a:p>
          <a:p>
            <a:r>
              <a:rPr lang="en-GB" sz="1200" kern="1200" dirty="0" smtClean="0">
                <a:solidFill>
                  <a:schemeClr val="tx1"/>
                </a:solidFill>
                <a:effectLst/>
                <a:latin typeface="Arial" charset="0"/>
                <a:ea typeface="Geneva" charset="-128"/>
                <a:cs typeface="+mn-cs"/>
              </a:rPr>
              <a:t>Your </a:t>
            </a:r>
            <a:r>
              <a:rPr lang="en-GB" sz="1200" b="1" kern="1200" dirty="0" smtClean="0">
                <a:solidFill>
                  <a:schemeClr val="tx1"/>
                </a:solidFill>
                <a:effectLst/>
                <a:latin typeface="Arial" charset="0"/>
                <a:ea typeface="Geneva" charset="-128"/>
                <a:cs typeface="+mn-cs"/>
              </a:rPr>
              <a:t>feedback</a:t>
            </a:r>
            <a:r>
              <a:rPr lang="en-GB" sz="1200" kern="1200" dirty="0" smtClean="0">
                <a:solidFill>
                  <a:schemeClr val="tx1"/>
                </a:solidFill>
                <a:effectLst/>
                <a:latin typeface="Arial" charset="0"/>
                <a:ea typeface="Geneva" charset="-128"/>
                <a:cs typeface="+mn-cs"/>
              </a:rPr>
              <a:t> is important to us, please don’t leave here without completing a feedback form.  We want to know what you think is missing either from what we cover today or our service as a whole. Ask us how we can support your processes better and perhaps we’ll already have an answer, but its really useful to start with a conversation so this is an ideal time to talk.</a:t>
            </a:r>
          </a:p>
          <a:p>
            <a:r>
              <a:rPr lang="en-GB" sz="1200" kern="1200" dirty="0" smtClean="0">
                <a:solidFill>
                  <a:schemeClr val="tx1"/>
                </a:solidFill>
                <a:effectLst/>
                <a:latin typeface="Arial" charset="0"/>
                <a:ea typeface="Geneva" charset="-128"/>
                <a:cs typeface="+mn-cs"/>
              </a:rPr>
              <a:t>As we were organising this day, we also came across a number of clients who were unable to commit to a coming as the result of the full day so we are now considering running half day user groups in June and October. We’ll send out the details in good time.</a:t>
            </a:r>
          </a:p>
          <a:p>
            <a:endParaRPr lang="en-GB" dirty="0"/>
          </a:p>
        </p:txBody>
      </p:sp>
      <p:sp>
        <p:nvSpPr>
          <p:cNvPr id="4" name="Slide Number Placeholder 3"/>
          <p:cNvSpPr>
            <a:spLocks noGrp="1"/>
          </p:cNvSpPr>
          <p:nvPr>
            <p:ph type="sldNum" sz="quarter" idx="10"/>
          </p:nvPr>
        </p:nvSpPr>
        <p:spPr/>
        <p:txBody>
          <a:bodyPr/>
          <a:lstStyle/>
          <a:p>
            <a:pPr>
              <a:defRPr/>
            </a:pPr>
            <a:fld id="{44159904-39BB-4817-BE7C-0D09524A008A}" type="slidenum">
              <a:rPr lang="en-GB" smtClean="0"/>
              <a:pPr>
                <a:defRPr/>
              </a:pPr>
              <a:t>5</a:t>
            </a:fld>
            <a:endParaRPr lang="en-GB"/>
          </a:p>
        </p:txBody>
      </p:sp>
    </p:spTree>
    <p:extLst>
      <p:ext uri="{BB962C8B-B14F-4D97-AF65-F5344CB8AC3E}">
        <p14:creationId xmlns:p14="http://schemas.microsoft.com/office/powerpoint/2010/main" val="3407295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4159904-39BB-4817-BE7C-0D09524A008A}" type="slidenum">
              <a:rPr lang="en-GB" smtClean="0"/>
              <a:pPr>
                <a:defRPr/>
              </a:pPr>
              <a:t>6</a:t>
            </a:fld>
            <a:endParaRPr lang="en-GB"/>
          </a:p>
        </p:txBody>
      </p:sp>
    </p:spTree>
    <p:extLst>
      <p:ext uri="{BB962C8B-B14F-4D97-AF65-F5344CB8AC3E}">
        <p14:creationId xmlns:p14="http://schemas.microsoft.com/office/powerpoint/2010/main" val="2298916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26C6379E-EDDE-498C-8EAE-46FEA601540A}" type="slidenum">
              <a:rPr lang="en-GB" smtClean="0"/>
              <a:pPr/>
              <a:t>7</a:t>
            </a:fld>
            <a:endParaRPr lang="en-GB"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endParaRPr lang="en-GB" dirty="0" smtClean="0"/>
          </a:p>
        </p:txBody>
      </p:sp>
    </p:spTree>
    <p:extLst>
      <p:ext uri="{BB962C8B-B14F-4D97-AF65-F5344CB8AC3E}">
        <p14:creationId xmlns:p14="http://schemas.microsoft.com/office/powerpoint/2010/main" val="315208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4159904-39BB-4817-BE7C-0D09524A008A}" type="slidenum">
              <a:rPr lang="en-GB" smtClean="0"/>
              <a:pPr>
                <a:defRPr/>
              </a:pPr>
              <a:t>14</a:t>
            </a:fld>
            <a:endParaRPr lang="en-GB"/>
          </a:p>
        </p:txBody>
      </p:sp>
    </p:spTree>
    <p:extLst>
      <p:ext uri="{BB962C8B-B14F-4D97-AF65-F5344CB8AC3E}">
        <p14:creationId xmlns:p14="http://schemas.microsoft.com/office/powerpoint/2010/main" val="1513552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4159904-39BB-4817-BE7C-0D09524A008A}" type="slidenum">
              <a:rPr lang="en-GB" smtClean="0"/>
              <a:pPr>
                <a:defRPr/>
              </a:pPr>
              <a:t>30</a:t>
            </a:fld>
            <a:endParaRPr lang="en-GB"/>
          </a:p>
        </p:txBody>
      </p:sp>
    </p:spTree>
    <p:extLst>
      <p:ext uri="{BB962C8B-B14F-4D97-AF65-F5344CB8AC3E}">
        <p14:creationId xmlns:p14="http://schemas.microsoft.com/office/powerpoint/2010/main" val="1823177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GMCVO_PPT cover slide"/>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4099" name="Rectangle 3"/>
          <p:cNvSpPr>
            <a:spLocks noGrp="1" noChangeArrowheads="1"/>
          </p:cNvSpPr>
          <p:nvPr>
            <p:ph type="ctrTitle"/>
          </p:nvPr>
        </p:nvSpPr>
        <p:spPr>
          <a:xfrm>
            <a:off x="711200" y="2590800"/>
            <a:ext cx="7772400" cy="685800"/>
          </a:xfrm>
        </p:spPr>
        <p:txBody>
          <a:bodyPr/>
          <a:lstStyle>
            <a:lvl1pPr>
              <a:defRPr>
                <a:solidFill>
                  <a:schemeClr val="bg1"/>
                </a:solidFill>
              </a:defRPr>
            </a:lvl1pPr>
          </a:lstStyle>
          <a:p>
            <a:r>
              <a:rPr lang="en-GB"/>
              <a:t>Click to edit Master title style</a:t>
            </a:r>
          </a:p>
        </p:txBody>
      </p:sp>
      <p:sp>
        <p:nvSpPr>
          <p:cNvPr id="4100" name="Rectangle 4"/>
          <p:cNvSpPr>
            <a:spLocks noGrp="1" noChangeArrowheads="1"/>
          </p:cNvSpPr>
          <p:nvPr>
            <p:ph type="subTitle" idx="1"/>
          </p:nvPr>
        </p:nvSpPr>
        <p:spPr>
          <a:xfrm>
            <a:off x="711200" y="3276600"/>
            <a:ext cx="7772400" cy="1752600"/>
          </a:xfrm>
        </p:spPr>
        <p:txBody>
          <a:bodyPr/>
          <a:lstStyle>
            <a:lvl1pPr marL="0" indent="0">
              <a:buFontTx/>
              <a:buNone/>
              <a:defRPr sz="3600">
                <a:latin typeface="Arial Bold" charset="0"/>
              </a:defRPr>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7013" y="1295400"/>
            <a:ext cx="1957387"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04850" y="1295400"/>
            <a:ext cx="5719763"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467544" y="1268760"/>
            <a:ext cx="8207375" cy="3960812"/>
          </a:xfrm>
          <a:prstGeom prst="rect">
            <a:avLst/>
          </a:prstGeom>
        </p:spPr>
        <p:txBody>
          <a:bodyPr/>
          <a:lstStyle>
            <a:lvl1pPr>
              <a:defRPr>
                <a:solidFill>
                  <a:schemeClr val="tx1">
                    <a:lumMod val="75000"/>
                    <a:lumOff val="25000"/>
                  </a:schemeClr>
                </a:solidFill>
                <a:latin typeface="TitilliumText22L Lt" pitchFamily="50" charset="0"/>
              </a:defRPr>
            </a:lvl1pPr>
            <a:lvl2pPr>
              <a:defRPr>
                <a:solidFill>
                  <a:schemeClr val="tx1">
                    <a:lumMod val="75000"/>
                    <a:lumOff val="25000"/>
                  </a:schemeClr>
                </a:solidFill>
                <a:latin typeface="TitilliumText22L Lt" pitchFamily="50" charset="0"/>
              </a:defRPr>
            </a:lvl2pPr>
            <a:lvl3pPr>
              <a:defRPr>
                <a:solidFill>
                  <a:schemeClr val="tx1">
                    <a:lumMod val="75000"/>
                    <a:lumOff val="25000"/>
                  </a:schemeClr>
                </a:solidFill>
                <a:latin typeface="TitilliumText22L Lt" pitchFamily="50" charset="0"/>
              </a:defRPr>
            </a:lvl3pPr>
            <a:lvl4pPr>
              <a:defRPr>
                <a:solidFill>
                  <a:schemeClr val="tx1">
                    <a:lumMod val="75000"/>
                    <a:lumOff val="25000"/>
                  </a:schemeClr>
                </a:solidFill>
                <a:latin typeface="TitilliumText22L Lt" pitchFamily="50" charset="0"/>
              </a:defRPr>
            </a:lvl4pPr>
            <a:lvl5pPr>
              <a:defRPr>
                <a:solidFill>
                  <a:schemeClr val="tx1">
                    <a:lumMod val="75000"/>
                    <a:lumOff val="25000"/>
                  </a:schemeClr>
                </a:solidFill>
                <a:latin typeface="TitilliumText22L Lt"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itle 1"/>
          <p:cNvSpPr>
            <a:spLocks noGrp="1"/>
          </p:cNvSpPr>
          <p:nvPr>
            <p:ph type="title"/>
          </p:nvPr>
        </p:nvSpPr>
        <p:spPr>
          <a:xfrm>
            <a:off x="899592" y="279725"/>
            <a:ext cx="6645424" cy="571500"/>
          </a:xfrm>
          <a:prstGeom prst="rect">
            <a:avLst/>
          </a:prstGeom>
        </p:spPr>
        <p:txBody>
          <a:bodyPr/>
          <a:lstStyle>
            <a:lvl1pPr algn="l">
              <a:defRPr sz="3200">
                <a:latin typeface="TitilliumText22L Lt" pitchFamily="50"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72994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743789-0676-45EC-BCFD-55E02137311B}" type="datetimeFigureOut">
              <a:rPr lang="en-GB" smtClean="0">
                <a:solidFill>
                  <a:prstClr val="black">
                    <a:tint val="75000"/>
                  </a:prstClr>
                </a:solidFill>
              </a:rPr>
              <a:pPr/>
              <a:t>08/07/2015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D8058E-3CEA-45C3-96A1-73448F7E5C1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1304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743789-0676-45EC-BCFD-55E02137311B}" type="datetimeFigureOut">
              <a:rPr lang="en-GB" smtClean="0">
                <a:solidFill>
                  <a:prstClr val="black">
                    <a:tint val="75000"/>
                  </a:prstClr>
                </a:solidFill>
              </a:rPr>
              <a:pPr/>
              <a:t>08/07/2015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D8058E-3CEA-45C3-96A1-73448F7E5C1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3554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743789-0676-45EC-BCFD-55E02137311B}" type="datetimeFigureOut">
              <a:rPr lang="en-GB" smtClean="0">
                <a:solidFill>
                  <a:prstClr val="black">
                    <a:tint val="75000"/>
                  </a:prstClr>
                </a:solidFill>
              </a:rPr>
              <a:pPr/>
              <a:t>08/07/2015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D8058E-3CEA-45C3-96A1-73448F7E5C1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3509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743789-0676-45EC-BCFD-55E02137311B}" type="datetimeFigureOut">
              <a:rPr lang="en-GB" smtClean="0">
                <a:solidFill>
                  <a:prstClr val="black">
                    <a:tint val="75000"/>
                  </a:prstClr>
                </a:solidFill>
              </a:rPr>
              <a:pPr/>
              <a:t>08/07/2015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1D8058E-3CEA-45C3-96A1-73448F7E5C1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6492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743789-0676-45EC-BCFD-55E02137311B}" type="datetimeFigureOut">
              <a:rPr lang="en-GB" smtClean="0">
                <a:solidFill>
                  <a:prstClr val="black">
                    <a:tint val="75000"/>
                  </a:prstClr>
                </a:solidFill>
              </a:rPr>
              <a:pPr/>
              <a:t>08/07/2015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1D8058E-3CEA-45C3-96A1-73448F7E5C1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4753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743789-0676-45EC-BCFD-55E02137311B}" type="datetimeFigureOut">
              <a:rPr lang="en-GB" smtClean="0">
                <a:solidFill>
                  <a:prstClr val="black">
                    <a:tint val="75000"/>
                  </a:prstClr>
                </a:solidFill>
              </a:rPr>
              <a:pPr/>
              <a:t>08/07/2015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1D8058E-3CEA-45C3-96A1-73448F7E5C1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7306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743789-0676-45EC-BCFD-55E02137311B}" type="datetimeFigureOut">
              <a:rPr lang="en-GB" smtClean="0">
                <a:solidFill>
                  <a:prstClr val="black">
                    <a:tint val="75000"/>
                  </a:prstClr>
                </a:solidFill>
              </a:rPr>
              <a:pPr/>
              <a:t>08/07/2015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1D8058E-3CEA-45C3-96A1-73448F7E5C1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602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743789-0676-45EC-BCFD-55E02137311B}" type="datetimeFigureOut">
              <a:rPr lang="en-GB" smtClean="0">
                <a:solidFill>
                  <a:prstClr val="black">
                    <a:tint val="75000"/>
                  </a:prstClr>
                </a:solidFill>
              </a:rPr>
              <a:pPr/>
              <a:t>08/07/2015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1D8058E-3CEA-45C3-96A1-73448F7E5C1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3676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743789-0676-45EC-BCFD-55E02137311B}" type="datetimeFigureOut">
              <a:rPr lang="en-GB" smtClean="0">
                <a:solidFill>
                  <a:prstClr val="black">
                    <a:tint val="75000"/>
                  </a:prstClr>
                </a:solidFill>
              </a:rPr>
              <a:pPr/>
              <a:t>08/07/2015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1D8058E-3CEA-45C3-96A1-73448F7E5C1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5907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743789-0676-45EC-BCFD-55E02137311B}" type="datetimeFigureOut">
              <a:rPr lang="en-GB" smtClean="0">
                <a:solidFill>
                  <a:prstClr val="black">
                    <a:tint val="75000"/>
                  </a:prstClr>
                </a:solidFill>
              </a:rPr>
              <a:pPr/>
              <a:t>08/07/2015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D8058E-3CEA-45C3-96A1-73448F7E5C1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7493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743789-0676-45EC-BCFD-55E02137311B}" type="datetimeFigureOut">
              <a:rPr lang="en-GB" smtClean="0">
                <a:solidFill>
                  <a:prstClr val="black">
                    <a:tint val="75000"/>
                  </a:prstClr>
                </a:solidFill>
              </a:rPr>
              <a:pPr/>
              <a:t>08/07/2015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D8058E-3CEA-45C3-96A1-73448F7E5C1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7923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900113" y="404813"/>
            <a:ext cx="2592387" cy="431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cs typeface="Arial" charset="0"/>
              </a:defRPr>
            </a:lvl1pPr>
            <a:lvl2pPr marL="742950" indent="-285750" eaLnBrk="0" hangingPunct="0">
              <a:defRPr sz="2400">
                <a:solidFill>
                  <a:schemeClr val="tx1"/>
                </a:solidFill>
                <a:latin typeface="Times" pitchFamily="18" charset="0"/>
                <a:cs typeface="Arial" charset="0"/>
              </a:defRPr>
            </a:lvl2pPr>
            <a:lvl3pPr marL="1143000" indent="-228600" eaLnBrk="0" hangingPunct="0">
              <a:defRPr sz="2400">
                <a:solidFill>
                  <a:schemeClr val="tx1"/>
                </a:solidFill>
                <a:latin typeface="Times" pitchFamily="18" charset="0"/>
                <a:cs typeface="Arial" charset="0"/>
              </a:defRPr>
            </a:lvl3pPr>
            <a:lvl4pPr marL="1600200" indent="-228600" eaLnBrk="0" hangingPunct="0">
              <a:defRPr sz="2400">
                <a:solidFill>
                  <a:schemeClr val="tx1"/>
                </a:solidFill>
                <a:latin typeface="Times" pitchFamily="18" charset="0"/>
                <a:cs typeface="Arial" charset="0"/>
              </a:defRPr>
            </a:lvl4pPr>
            <a:lvl5pPr marL="2057400" indent="-228600" eaLnBrk="0" hangingPunct="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defRPr/>
            </a:pPr>
            <a:endParaRPr lang="en-GB" altLang="en-US" smtClean="0">
              <a:solidFill>
                <a:srgbClr val="000000"/>
              </a:solidFill>
              <a:ea typeface="+mn-ea"/>
            </a:endParaRPr>
          </a:p>
        </p:txBody>
      </p:sp>
      <p:sp>
        <p:nvSpPr>
          <p:cNvPr id="4" name="Text Placeholder 3"/>
          <p:cNvSpPr>
            <a:spLocks noGrp="1"/>
          </p:cNvSpPr>
          <p:nvPr>
            <p:ph type="body" sz="quarter" idx="10"/>
          </p:nvPr>
        </p:nvSpPr>
        <p:spPr>
          <a:xfrm>
            <a:off x="467544" y="1268760"/>
            <a:ext cx="8207375" cy="3960812"/>
          </a:xfrm>
          <a:prstGeom prst="rect">
            <a:avLst/>
          </a:prstGeom>
        </p:spPr>
        <p:txBody>
          <a:bodyPr/>
          <a:lstStyle>
            <a:lvl1pPr>
              <a:defRPr>
                <a:solidFill>
                  <a:schemeClr val="tx1">
                    <a:lumMod val="75000"/>
                    <a:lumOff val="25000"/>
                  </a:schemeClr>
                </a:solidFill>
                <a:latin typeface="TitilliumText22L Lt" pitchFamily="50" charset="0"/>
              </a:defRPr>
            </a:lvl1pPr>
            <a:lvl2pPr>
              <a:defRPr>
                <a:solidFill>
                  <a:schemeClr val="tx1">
                    <a:lumMod val="75000"/>
                    <a:lumOff val="25000"/>
                  </a:schemeClr>
                </a:solidFill>
                <a:latin typeface="TitilliumText22L Lt" pitchFamily="50" charset="0"/>
              </a:defRPr>
            </a:lvl2pPr>
            <a:lvl3pPr>
              <a:defRPr>
                <a:solidFill>
                  <a:schemeClr val="tx1">
                    <a:lumMod val="75000"/>
                    <a:lumOff val="25000"/>
                  </a:schemeClr>
                </a:solidFill>
                <a:latin typeface="TitilliumText22L Lt" pitchFamily="50" charset="0"/>
              </a:defRPr>
            </a:lvl3pPr>
            <a:lvl4pPr>
              <a:defRPr>
                <a:solidFill>
                  <a:schemeClr val="tx1">
                    <a:lumMod val="75000"/>
                    <a:lumOff val="25000"/>
                  </a:schemeClr>
                </a:solidFill>
                <a:latin typeface="TitilliumText22L Lt" pitchFamily="50" charset="0"/>
              </a:defRPr>
            </a:lvl4pPr>
            <a:lvl5pPr>
              <a:defRPr>
                <a:solidFill>
                  <a:schemeClr val="tx1">
                    <a:lumMod val="75000"/>
                    <a:lumOff val="25000"/>
                  </a:schemeClr>
                </a:solidFill>
                <a:latin typeface="TitilliumText22L Lt"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a:xfrm>
            <a:off x="899592" y="279725"/>
            <a:ext cx="6645424" cy="571500"/>
          </a:xfrm>
          <a:prstGeom prst="rect">
            <a:avLst/>
          </a:prstGeom>
        </p:spPr>
        <p:txBody>
          <a:bodyPr/>
          <a:lstStyle>
            <a:lvl1pPr algn="l">
              <a:defRPr sz="3200">
                <a:latin typeface="TitilliumText22L Lt" pitchFamily="50"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04102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467544" y="1268760"/>
            <a:ext cx="8207375" cy="3960812"/>
          </a:xfrm>
          <a:prstGeom prst="rect">
            <a:avLst/>
          </a:prstGeom>
        </p:spPr>
        <p:txBody>
          <a:bodyPr/>
          <a:lstStyle>
            <a:lvl1pPr>
              <a:defRPr>
                <a:solidFill>
                  <a:schemeClr val="tx1">
                    <a:lumMod val="75000"/>
                    <a:lumOff val="25000"/>
                  </a:schemeClr>
                </a:solidFill>
                <a:latin typeface="TitilliumText22L Lt" pitchFamily="50" charset="0"/>
              </a:defRPr>
            </a:lvl1pPr>
            <a:lvl2pPr>
              <a:defRPr>
                <a:solidFill>
                  <a:schemeClr val="tx1">
                    <a:lumMod val="75000"/>
                    <a:lumOff val="25000"/>
                  </a:schemeClr>
                </a:solidFill>
                <a:latin typeface="TitilliumText22L Lt" pitchFamily="50" charset="0"/>
              </a:defRPr>
            </a:lvl2pPr>
            <a:lvl3pPr>
              <a:defRPr>
                <a:solidFill>
                  <a:schemeClr val="tx1">
                    <a:lumMod val="75000"/>
                    <a:lumOff val="25000"/>
                  </a:schemeClr>
                </a:solidFill>
                <a:latin typeface="TitilliumText22L Lt" pitchFamily="50" charset="0"/>
              </a:defRPr>
            </a:lvl3pPr>
            <a:lvl4pPr>
              <a:defRPr>
                <a:solidFill>
                  <a:schemeClr val="tx1">
                    <a:lumMod val="75000"/>
                    <a:lumOff val="25000"/>
                  </a:schemeClr>
                </a:solidFill>
                <a:latin typeface="TitilliumText22L Lt" pitchFamily="50" charset="0"/>
              </a:defRPr>
            </a:lvl4pPr>
            <a:lvl5pPr>
              <a:defRPr>
                <a:solidFill>
                  <a:schemeClr val="tx1">
                    <a:lumMod val="75000"/>
                    <a:lumOff val="25000"/>
                  </a:schemeClr>
                </a:solidFill>
                <a:latin typeface="TitilliumText22L Lt"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itle 1"/>
          <p:cNvSpPr>
            <a:spLocks noGrp="1"/>
          </p:cNvSpPr>
          <p:nvPr>
            <p:ph type="title"/>
          </p:nvPr>
        </p:nvSpPr>
        <p:spPr>
          <a:xfrm>
            <a:off x="899592" y="279725"/>
            <a:ext cx="6645424" cy="571500"/>
          </a:xfrm>
          <a:prstGeom prst="rect">
            <a:avLst/>
          </a:prstGeom>
        </p:spPr>
        <p:txBody>
          <a:bodyPr/>
          <a:lstStyle>
            <a:lvl1pPr algn="l">
              <a:defRPr sz="3200">
                <a:latin typeface="TitilliumText22L Lt" pitchFamily="50"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3826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04850" y="2209800"/>
            <a:ext cx="38385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5825" y="2209800"/>
            <a:ext cx="38385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6.jpeg"/><Relationship Id="rId5" Type="http://schemas.openxmlformats.org/officeDocument/2006/relationships/image" Target="../media/image5.wmf"/><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GMCVO_PPT content slide_Header"/>
          <p:cNvPicPr>
            <a:picLocks noChangeAspect="1" noChangeArrowheads="1"/>
          </p:cNvPicPr>
          <p:nvPr userDrawn="1"/>
        </p:nvPicPr>
        <p:blipFill>
          <a:blip r:embed="rId14" cstate="print"/>
          <a:srcRect/>
          <a:stretch>
            <a:fillRect/>
          </a:stretch>
        </p:blipFill>
        <p:spPr bwMode="auto">
          <a:xfrm>
            <a:off x="0" y="0"/>
            <a:ext cx="9145588" cy="11334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704850" y="1295400"/>
            <a:ext cx="7829550" cy="866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704850" y="2209800"/>
            <a:ext cx="782955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29" name="Picture 10" descr="Colour bar"/>
          <p:cNvPicPr>
            <a:picLocks noChangeAspect="1" noChangeArrowheads="1"/>
          </p:cNvPicPr>
          <p:nvPr userDrawn="1"/>
        </p:nvPicPr>
        <p:blipFill>
          <a:blip r:embed="rId15" cstate="print"/>
          <a:srcRect/>
          <a:stretch>
            <a:fillRect/>
          </a:stretch>
        </p:blipFill>
        <p:spPr bwMode="auto">
          <a:xfrm>
            <a:off x="8755063" y="5376863"/>
            <a:ext cx="388937" cy="14811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96" r:id="rId12"/>
  </p:sldLayoutIdLst>
  <p:txStyles>
    <p:titleStyle>
      <a:lvl1pPr algn="l" rtl="0" eaLnBrk="0" fontAlgn="base" hangingPunct="0">
        <a:spcBef>
          <a:spcPct val="0"/>
        </a:spcBef>
        <a:spcAft>
          <a:spcPct val="0"/>
        </a:spcAft>
        <a:defRPr sz="3600">
          <a:solidFill>
            <a:srgbClr val="47C3D3"/>
          </a:solidFill>
          <a:latin typeface="+mj-lt"/>
          <a:ea typeface="+mj-ea"/>
          <a:cs typeface="+mj-cs"/>
        </a:defRPr>
      </a:lvl1pPr>
      <a:lvl2pPr algn="l" rtl="0" eaLnBrk="0" fontAlgn="base" hangingPunct="0">
        <a:spcBef>
          <a:spcPct val="0"/>
        </a:spcBef>
        <a:spcAft>
          <a:spcPct val="0"/>
        </a:spcAft>
        <a:defRPr sz="3600">
          <a:solidFill>
            <a:srgbClr val="47C3D3"/>
          </a:solidFill>
          <a:latin typeface="Arial Bold" charset="0"/>
          <a:ea typeface="Geneva" charset="-128"/>
        </a:defRPr>
      </a:lvl2pPr>
      <a:lvl3pPr algn="l" rtl="0" eaLnBrk="0" fontAlgn="base" hangingPunct="0">
        <a:spcBef>
          <a:spcPct val="0"/>
        </a:spcBef>
        <a:spcAft>
          <a:spcPct val="0"/>
        </a:spcAft>
        <a:defRPr sz="3600">
          <a:solidFill>
            <a:srgbClr val="47C3D3"/>
          </a:solidFill>
          <a:latin typeface="Arial Bold" charset="0"/>
          <a:ea typeface="Geneva" charset="-128"/>
        </a:defRPr>
      </a:lvl3pPr>
      <a:lvl4pPr algn="l" rtl="0" eaLnBrk="0" fontAlgn="base" hangingPunct="0">
        <a:spcBef>
          <a:spcPct val="0"/>
        </a:spcBef>
        <a:spcAft>
          <a:spcPct val="0"/>
        </a:spcAft>
        <a:defRPr sz="3600">
          <a:solidFill>
            <a:srgbClr val="47C3D3"/>
          </a:solidFill>
          <a:latin typeface="Arial Bold" charset="0"/>
          <a:ea typeface="Geneva" charset="-128"/>
        </a:defRPr>
      </a:lvl4pPr>
      <a:lvl5pPr algn="l" rtl="0" eaLnBrk="0" fontAlgn="base" hangingPunct="0">
        <a:spcBef>
          <a:spcPct val="0"/>
        </a:spcBef>
        <a:spcAft>
          <a:spcPct val="0"/>
        </a:spcAft>
        <a:defRPr sz="3600">
          <a:solidFill>
            <a:srgbClr val="47C3D3"/>
          </a:solidFill>
          <a:latin typeface="Arial Bold" charset="0"/>
          <a:ea typeface="Geneva" charset="-128"/>
        </a:defRPr>
      </a:lvl5pPr>
      <a:lvl6pPr marL="457200" algn="l" rtl="0" fontAlgn="base">
        <a:spcBef>
          <a:spcPct val="0"/>
        </a:spcBef>
        <a:spcAft>
          <a:spcPct val="0"/>
        </a:spcAft>
        <a:defRPr sz="3600">
          <a:solidFill>
            <a:srgbClr val="47C3D3"/>
          </a:solidFill>
          <a:latin typeface="Arial Bold" charset="0"/>
          <a:ea typeface="Geneva" charset="-128"/>
        </a:defRPr>
      </a:lvl6pPr>
      <a:lvl7pPr marL="914400" algn="l" rtl="0" fontAlgn="base">
        <a:spcBef>
          <a:spcPct val="0"/>
        </a:spcBef>
        <a:spcAft>
          <a:spcPct val="0"/>
        </a:spcAft>
        <a:defRPr sz="3600">
          <a:solidFill>
            <a:srgbClr val="47C3D3"/>
          </a:solidFill>
          <a:latin typeface="Arial Bold" charset="0"/>
          <a:ea typeface="Geneva" charset="-128"/>
        </a:defRPr>
      </a:lvl7pPr>
      <a:lvl8pPr marL="1371600" algn="l" rtl="0" fontAlgn="base">
        <a:spcBef>
          <a:spcPct val="0"/>
        </a:spcBef>
        <a:spcAft>
          <a:spcPct val="0"/>
        </a:spcAft>
        <a:defRPr sz="3600">
          <a:solidFill>
            <a:srgbClr val="47C3D3"/>
          </a:solidFill>
          <a:latin typeface="Arial Bold" charset="0"/>
          <a:ea typeface="Geneva" charset="-128"/>
        </a:defRPr>
      </a:lvl8pPr>
      <a:lvl9pPr marL="1828800" algn="l" rtl="0" fontAlgn="base">
        <a:spcBef>
          <a:spcPct val="0"/>
        </a:spcBef>
        <a:spcAft>
          <a:spcPct val="0"/>
        </a:spcAft>
        <a:defRPr sz="3600">
          <a:solidFill>
            <a:srgbClr val="47C3D3"/>
          </a:solidFill>
          <a:latin typeface="Arial Bold" charset="0"/>
          <a:ea typeface="Geneva" charset="-128"/>
        </a:defRPr>
      </a:lvl9pPr>
    </p:titleStyle>
    <p:bodyStyle>
      <a:lvl1pPr marL="342900" indent="-342900" algn="l" rtl="0" eaLnBrk="0" fontAlgn="base" hangingPunct="0">
        <a:spcBef>
          <a:spcPct val="20000"/>
        </a:spcBef>
        <a:spcAft>
          <a:spcPct val="0"/>
        </a:spcAft>
        <a:buClr>
          <a:srgbClr val="47C3D3"/>
        </a:buClr>
        <a:buChar char="•"/>
        <a:defRPr sz="3200">
          <a:solidFill>
            <a:srgbClr val="004A61"/>
          </a:solidFill>
          <a:latin typeface="+mn-lt"/>
          <a:ea typeface="+mn-ea"/>
          <a:cs typeface="+mn-cs"/>
        </a:defRPr>
      </a:lvl1pPr>
      <a:lvl2pPr marL="742950" indent="-285750" algn="l" rtl="0" eaLnBrk="0" fontAlgn="base" hangingPunct="0">
        <a:spcBef>
          <a:spcPct val="20000"/>
        </a:spcBef>
        <a:spcAft>
          <a:spcPct val="0"/>
        </a:spcAft>
        <a:buClr>
          <a:srgbClr val="47C3D3"/>
        </a:buClr>
        <a:buChar char="–"/>
        <a:defRPr sz="2800">
          <a:solidFill>
            <a:srgbClr val="004A61"/>
          </a:solidFill>
          <a:latin typeface="+mn-lt"/>
          <a:ea typeface="+mn-ea"/>
        </a:defRPr>
      </a:lvl2pPr>
      <a:lvl3pPr marL="1143000" indent="-228600" algn="l" rtl="0" eaLnBrk="0" fontAlgn="base" hangingPunct="0">
        <a:spcBef>
          <a:spcPct val="20000"/>
        </a:spcBef>
        <a:spcAft>
          <a:spcPct val="0"/>
        </a:spcAft>
        <a:buClr>
          <a:srgbClr val="47C3D3"/>
        </a:buClr>
        <a:buChar char="•"/>
        <a:defRPr sz="2400">
          <a:solidFill>
            <a:srgbClr val="004A61"/>
          </a:solidFill>
          <a:latin typeface="+mn-lt"/>
          <a:ea typeface="+mn-ea"/>
        </a:defRPr>
      </a:lvl3pPr>
      <a:lvl4pPr marL="1600200" indent="-228600" algn="l" rtl="0" eaLnBrk="0" fontAlgn="base" hangingPunct="0">
        <a:spcBef>
          <a:spcPct val="20000"/>
        </a:spcBef>
        <a:spcAft>
          <a:spcPct val="0"/>
        </a:spcAft>
        <a:buClr>
          <a:srgbClr val="47C3D3"/>
        </a:buClr>
        <a:buChar char="–"/>
        <a:defRPr sz="2000">
          <a:solidFill>
            <a:srgbClr val="004A61"/>
          </a:solidFill>
          <a:latin typeface="+mn-lt"/>
          <a:ea typeface="+mn-ea"/>
        </a:defRPr>
      </a:lvl4pPr>
      <a:lvl5pPr marL="2057400" indent="-228600" algn="l" rtl="0" eaLnBrk="0" fontAlgn="base" hangingPunct="0">
        <a:spcBef>
          <a:spcPct val="20000"/>
        </a:spcBef>
        <a:spcAft>
          <a:spcPct val="0"/>
        </a:spcAft>
        <a:buClr>
          <a:srgbClr val="47C3D3"/>
        </a:buClr>
        <a:buChar char="»"/>
        <a:defRPr sz="2000">
          <a:solidFill>
            <a:srgbClr val="004A61"/>
          </a:solidFill>
          <a:latin typeface="+mn-lt"/>
          <a:ea typeface="+mn-ea"/>
        </a:defRPr>
      </a:lvl5pPr>
      <a:lvl6pPr marL="2514600" indent="-228600" algn="l" rtl="0" fontAlgn="base">
        <a:spcBef>
          <a:spcPct val="20000"/>
        </a:spcBef>
        <a:spcAft>
          <a:spcPct val="0"/>
        </a:spcAft>
        <a:buClr>
          <a:srgbClr val="47C3D3"/>
        </a:buClr>
        <a:buChar char="»"/>
        <a:defRPr sz="2000">
          <a:solidFill>
            <a:srgbClr val="004A61"/>
          </a:solidFill>
          <a:latin typeface="+mn-lt"/>
          <a:ea typeface="+mn-ea"/>
        </a:defRPr>
      </a:lvl6pPr>
      <a:lvl7pPr marL="2971800" indent="-228600" algn="l" rtl="0" fontAlgn="base">
        <a:spcBef>
          <a:spcPct val="20000"/>
        </a:spcBef>
        <a:spcAft>
          <a:spcPct val="0"/>
        </a:spcAft>
        <a:buClr>
          <a:srgbClr val="47C3D3"/>
        </a:buClr>
        <a:buChar char="»"/>
        <a:defRPr sz="2000">
          <a:solidFill>
            <a:srgbClr val="004A61"/>
          </a:solidFill>
          <a:latin typeface="+mn-lt"/>
          <a:ea typeface="+mn-ea"/>
        </a:defRPr>
      </a:lvl7pPr>
      <a:lvl8pPr marL="3429000" indent="-228600" algn="l" rtl="0" fontAlgn="base">
        <a:spcBef>
          <a:spcPct val="20000"/>
        </a:spcBef>
        <a:spcAft>
          <a:spcPct val="0"/>
        </a:spcAft>
        <a:buClr>
          <a:srgbClr val="47C3D3"/>
        </a:buClr>
        <a:buChar char="»"/>
        <a:defRPr sz="2000">
          <a:solidFill>
            <a:srgbClr val="004A61"/>
          </a:solidFill>
          <a:latin typeface="+mn-lt"/>
          <a:ea typeface="+mn-ea"/>
        </a:defRPr>
      </a:lvl8pPr>
      <a:lvl9pPr marL="3886200" indent="-228600" algn="l" rtl="0" fontAlgn="base">
        <a:spcBef>
          <a:spcPct val="20000"/>
        </a:spcBef>
        <a:spcAft>
          <a:spcPct val="0"/>
        </a:spcAft>
        <a:buClr>
          <a:srgbClr val="47C3D3"/>
        </a:buClr>
        <a:buChar char="»"/>
        <a:defRPr sz="2000">
          <a:solidFill>
            <a:srgbClr val="004A6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0A743789-0676-45EC-BCFD-55E02137311B}" type="datetimeFigureOut">
              <a:rPr lang="en-GB" smtClean="0">
                <a:solidFill>
                  <a:prstClr val="black">
                    <a:tint val="75000"/>
                  </a:prstClr>
                </a:solidFill>
                <a:latin typeface="Calibri" panose="020F0502020204030204"/>
                <a:ea typeface="+mn-ea"/>
              </a:rPr>
              <a:pPr eaLnBrk="1" fontAlgn="auto" hangingPunct="1">
                <a:spcBef>
                  <a:spcPts val="0"/>
                </a:spcBef>
                <a:spcAft>
                  <a:spcPts val="0"/>
                </a:spcAft>
              </a:pPr>
              <a:t>08/07/2015</a:t>
            </a:fld>
            <a:endParaRPr lang="en-GB">
              <a:solidFill>
                <a:prstClr val="black">
                  <a:tint val="75000"/>
                </a:prstClr>
              </a:solidFill>
              <a:latin typeface="Calibri" panose="020F0502020204030204"/>
              <a:ea typeface="+mn-ea"/>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51D8058E-3CEA-45C3-96A1-73448F7E5C14}" type="slidenum">
              <a:rPr lang="en-GB" smtClean="0">
                <a:solidFill>
                  <a:prstClr val="black">
                    <a:tint val="75000"/>
                  </a:prstClr>
                </a:solidFill>
                <a:latin typeface="Calibri" panose="020F0502020204030204"/>
                <a:ea typeface="+mn-ea"/>
              </a:rPr>
              <a:pPr eaLnBrk="1" fontAlgn="auto" hangingPunct="1">
                <a:spcBef>
                  <a:spcPts val="0"/>
                </a:spcBef>
                <a:spcAft>
                  <a:spcPts val="0"/>
                </a:spcAft>
              </a:pPr>
              <a:t>‹#›</a:t>
            </a:fld>
            <a:endParaRPr lang="en-GB">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729391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logo_cross.jpg                                                 0018E91BHouse                          7C26887A:"/>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
            <a:ext cx="4540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1" descr=" flash.pct                                                      0018E91BHouse                          7C26887A:"/>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04800" y="5867400"/>
            <a:ext cx="41814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2"/>
          <p:cNvSpPr>
            <a:spLocks noChangeArrowheads="1"/>
          </p:cNvSpPr>
          <p:nvPr userDrawn="1"/>
        </p:nvSpPr>
        <p:spPr bwMode="auto">
          <a:xfrm>
            <a:off x="914400" y="381000"/>
            <a:ext cx="2557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cs typeface="Arial" charset="0"/>
              </a:defRPr>
            </a:lvl1pPr>
            <a:lvl2pPr marL="742950" indent="-285750" eaLnBrk="0" hangingPunct="0">
              <a:defRPr sz="2400">
                <a:solidFill>
                  <a:schemeClr val="tx1"/>
                </a:solidFill>
                <a:latin typeface="Times" pitchFamily="18" charset="0"/>
                <a:cs typeface="Arial" charset="0"/>
              </a:defRPr>
            </a:lvl2pPr>
            <a:lvl3pPr marL="1143000" indent="-228600" eaLnBrk="0" hangingPunct="0">
              <a:defRPr sz="2400">
                <a:solidFill>
                  <a:schemeClr val="tx1"/>
                </a:solidFill>
                <a:latin typeface="Times" pitchFamily="18" charset="0"/>
                <a:cs typeface="Arial" charset="0"/>
              </a:defRPr>
            </a:lvl3pPr>
            <a:lvl4pPr marL="1600200" indent="-228600" eaLnBrk="0" hangingPunct="0">
              <a:defRPr sz="2400">
                <a:solidFill>
                  <a:schemeClr val="tx1"/>
                </a:solidFill>
                <a:latin typeface="Times" pitchFamily="18" charset="0"/>
                <a:cs typeface="Arial" charset="0"/>
              </a:defRPr>
            </a:lvl4pPr>
            <a:lvl5pPr marL="2057400" indent="-228600" eaLnBrk="0" hangingPunct="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spcBef>
                <a:spcPct val="50000"/>
              </a:spcBef>
              <a:defRPr/>
            </a:pPr>
            <a:r>
              <a:rPr lang="en-US" altLang="en-US" smtClean="0">
                <a:solidFill>
                  <a:srgbClr val="E50043"/>
                </a:solidFill>
                <a:latin typeface="Arial" charset="0"/>
                <a:ea typeface="+mn-ea"/>
              </a:rPr>
              <a:t>Presentation Title</a:t>
            </a:r>
            <a:endParaRPr lang="en-US" altLang="en-US" sz="1600" smtClean="0">
              <a:solidFill>
                <a:srgbClr val="FFFFFF"/>
              </a:solidFill>
              <a:latin typeface="Arial" charset="0"/>
              <a:ea typeface="+mn-ea"/>
            </a:endParaRPr>
          </a:p>
        </p:txBody>
      </p:sp>
      <p:pic>
        <p:nvPicPr>
          <p:cNvPr id="1029" name="Picture 13" descr="&#10;strapline.jpg                                                  0018E91BHouse                          7C26887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800600" y="6096000"/>
            <a:ext cx="38719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610802"/>
      </p:ext>
    </p:extLst>
  </p:cSld>
  <p:clrMap bg1="lt1" tx1="dk1" bg2="lt2" tx2="dk2" accent1="accent1" accent2="accent2" accent3="accent3" accent4="accent4" accent5="accent5" accent6="accent6" hlink="hlink" folHlink="folHlink"/>
  <p:sldLayoutIdLst>
    <p:sldLayoutId id="2147483698" r:id="rId1"/>
    <p:sldLayoutId id="2147483699"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9" Type="http://schemas.openxmlformats.org/officeDocument/2006/relationships/image" Target="../media/image43.jpg"/><Relationship Id="rId3" Type="http://schemas.openxmlformats.org/officeDocument/2006/relationships/image" Target="../media/image7.PNG"/><Relationship Id="rId21" Type="http://schemas.openxmlformats.org/officeDocument/2006/relationships/image" Target="../media/image25.gif"/><Relationship Id="rId34" Type="http://schemas.openxmlformats.org/officeDocument/2006/relationships/image" Target="../media/image38.png"/><Relationship Id="rId42" Type="http://schemas.openxmlformats.org/officeDocument/2006/relationships/image" Target="../media/image46.png"/><Relationship Id="rId7" Type="http://schemas.openxmlformats.org/officeDocument/2006/relationships/image" Target="../media/image11.PNG"/><Relationship Id="rId12" Type="http://schemas.openxmlformats.org/officeDocument/2006/relationships/image" Target="../media/image16.jp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jpeg"/><Relationship Id="rId38" Type="http://schemas.openxmlformats.org/officeDocument/2006/relationships/image" Target="../media/image42.PNG"/><Relationship Id="rId2" Type="http://schemas.openxmlformats.org/officeDocument/2006/relationships/notesSlide" Target="../notesSlides/notesSlide2.xml"/><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41" Type="http://schemas.openxmlformats.org/officeDocument/2006/relationships/image" Target="../media/image45.PNG"/><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15.jpe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PNG"/><Relationship Id="rId40" Type="http://schemas.openxmlformats.org/officeDocument/2006/relationships/image" Target="../media/image44.PNG"/><Relationship Id="rId45" Type="http://schemas.openxmlformats.org/officeDocument/2006/relationships/image" Target="../media/image49.jpe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0.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jpg"/><Relationship Id="rId44" Type="http://schemas.openxmlformats.org/officeDocument/2006/relationships/image" Target="../media/image48.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gif"/><Relationship Id="rId30" Type="http://schemas.openxmlformats.org/officeDocument/2006/relationships/image" Target="../media/image34.png"/><Relationship Id="rId35" Type="http://schemas.openxmlformats.org/officeDocument/2006/relationships/image" Target="../media/image39.png"/><Relationship Id="rId43" Type="http://schemas.openxmlformats.org/officeDocument/2006/relationships/image" Target="../media/image47.PNG"/></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algn="r" eaLnBrk="1" hangingPunct="1"/>
            <a:r>
              <a:rPr lang="en-US" dirty="0" smtClean="0"/>
              <a:t>Databases User Network Day</a:t>
            </a:r>
          </a:p>
        </p:txBody>
      </p:sp>
      <p:sp>
        <p:nvSpPr>
          <p:cNvPr id="3075" name="Rectangle 3"/>
          <p:cNvSpPr>
            <a:spLocks noGrp="1" noChangeArrowheads="1"/>
          </p:cNvSpPr>
          <p:nvPr>
            <p:ph type="subTitle" idx="1"/>
          </p:nvPr>
        </p:nvSpPr>
        <p:spPr/>
        <p:txBody>
          <a:bodyPr/>
          <a:lstStyle/>
          <a:p>
            <a:pPr algn="r" eaLnBrk="1" hangingPunct="1"/>
            <a:r>
              <a:rPr lang="en-US" sz="2400" dirty="0" smtClean="0"/>
              <a:t>25</a:t>
            </a:r>
            <a:r>
              <a:rPr lang="en-US" sz="2400" baseline="30000" dirty="0" smtClean="0"/>
              <a:t>th</a:t>
            </a:r>
            <a:r>
              <a:rPr lang="en-US" sz="2400" dirty="0" smtClean="0"/>
              <a:t> June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1"/>
          <p:cNvSpPr>
            <a:spLocks noGrp="1"/>
          </p:cNvSpPr>
          <p:nvPr>
            <p:ph type="body" sz="quarter" idx="10"/>
          </p:nvPr>
        </p:nvSpPr>
        <p:spPr bwMode="auto">
          <a:xfrm>
            <a:off x="468313" y="852488"/>
            <a:ext cx="8207375" cy="466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tLang="en-US" sz="2400" b="1" smtClean="0">
              <a:solidFill>
                <a:srgbClr val="404040"/>
              </a:solidFill>
            </a:endParaRPr>
          </a:p>
          <a:p>
            <a:r>
              <a:rPr lang="en-GB" altLang="en-US" sz="2400" b="1" smtClean="0">
                <a:solidFill>
                  <a:srgbClr val="404040"/>
                </a:solidFill>
              </a:rPr>
              <a:t>Reception Meet and Greet</a:t>
            </a:r>
          </a:p>
          <a:p>
            <a:pPr lvl="1"/>
            <a:r>
              <a:rPr lang="en-GB" altLang="en-US" sz="2000" b="1" smtClean="0">
                <a:solidFill>
                  <a:srgbClr val="404040"/>
                </a:solidFill>
              </a:rPr>
              <a:t>Hours logged and reported as ‘cost saving’</a:t>
            </a:r>
          </a:p>
          <a:p>
            <a:pPr lvl="1"/>
            <a:r>
              <a:rPr lang="en-GB" altLang="en-US" sz="2000" b="1" smtClean="0">
                <a:solidFill>
                  <a:srgbClr val="404040"/>
                </a:solidFill>
              </a:rPr>
              <a:t>Volunteers take ownership of logging hours</a:t>
            </a:r>
          </a:p>
          <a:p>
            <a:pPr lvl="1"/>
            <a:r>
              <a:rPr lang="en-GB" altLang="en-US" sz="2000" b="1" smtClean="0">
                <a:solidFill>
                  <a:srgbClr val="404040"/>
                </a:solidFill>
              </a:rPr>
              <a:t>Report allows receptionist to cross check</a:t>
            </a:r>
          </a:p>
          <a:p>
            <a:endParaRPr lang="en-GB" altLang="en-US" sz="2400" b="1" smtClean="0">
              <a:solidFill>
                <a:srgbClr val="404040"/>
              </a:solidFill>
            </a:endParaRPr>
          </a:p>
          <a:p>
            <a:r>
              <a:rPr lang="en-GB" altLang="en-US" sz="2400" b="1" smtClean="0">
                <a:solidFill>
                  <a:srgbClr val="404040"/>
                </a:solidFill>
              </a:rPr>
              <a:t>Workshops, Courses and Events</a:t>
            </a:r>
          </a:p>
          <a:p>
            <a:pPr lvl="1"/>
            <a:r>
              <a:rPr lang="en-GB" altLang="en-US" sz="2000" b="1" smtClean="0">
                <a:solidFill>
                  <a:srgbClr val="404040"/>
                </a:solidFill>
              </a:rPr>
              <a:t>Volunteers can update availability</a:t>
            </a:r>
          </a:p>
          <a:p>
            <a:pPr lvl="1"/>
            <a:r>
              <a:rPr lang="en-GB" altLang="en-US" sz="2000" b="1" smtClean="0">
                <a:solidFill>
                  <a:srgbClr val="404040"/>
                </a:solidFill>
              </a:rPr>
              <a:t>Scheduled reminders via email and SMS</a:t>
            </a:r>
          </a:p>
          <a:p>
            <a:pPr lvl="1"/>
            <a:r>
              <a:rPr lang="en-GB" altLang="en-US" sz="2000" b="1" smtClean="0">
                <a:solidFill>
                  <a:srgbClr val="404040"/>
                </a:solidFill>
              </a:rPr>
              <a:t>SMS response confirmation</a:t>
            </a:r>
            <a:endParaRPr lang="en-GB" altLang="en-US" sz="2400" b="1" smtClean="0">
              <a:solidFill>
                <a:srgbClr val="404040"/>
              </a:solidFill>
            </a:endParaRPr>
          </a:p>
          <a:p>
            <a:endParaRPr lang="en-GB" altLang="en-US" sz="2800" b="1" smtClean="0">
              <a:solidFill>
                <a:srgbClr val="404040"/>
              </a:solidFill>
            </a:endParaRPr>
          </a:p>
          <a:p>
            <a:endParaRPr lang="en-GB" altLang="en-US" sz="2800" b="1" smtClean="0">
              <a:solidFill>
                <a:srgbClr val="404040"/>
              </a:solidFill>
            </a:endParaRPr>
          </a:p>
        </p:txBody>
      </p:sp>
      <p:sp>
        <p:nvSpPr>
          <p:cNvPr id="5123" name="Title 3"/>
          <p:cNvSpPr>
            <a:spLocks noGrp="1"/>
          </p:cNvSpPr>
          <p:nvPr>
            <p:ph type="title"/>
          </p:nvPr>
        </p:nvSpPr>
        <p:spPr bwMode="auto">
          <a:xfrm>
            <a:off x="900113" y="279400"/>
            <a:ext cx="8243887" cy="57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50000"/>
              </a:spcBef>
            </a:pPr>
            <a:r>
              <a:rPr lang="en-US" altLang="en-US" b="1" smtClean="0">
                <a:solidFill>
                  <a:srgbClr val="E50043"/>
                </a:solidFill>
                <a:latin typeface="TitilliumText22L Rg" pitchFamily="50" charset="0"/>
              </a:rPr>
              <a:t>Volunteering in the Office</a:t>
            </a:r>
            <a:endParaRPr lang="en-US" altLang="en-US" b="1" smtClean="0">
              <a:solidFill>
                <a:srgbClr val="FFFFFF"/>
              </a:solidFill>
              <a:latin typeface="TitilliumText22L Rg" pitchFamily="50" charset="0"/>
            </a:endParaRPr>
          </a:p>
        </p:txBody>
      </p:sp>
    </p:spTree>
    <p:extLst>
      <p:ext uri="{BB962C8B-B14F-4D97-AF65-F5344CB8AC3E}">
        <p14:creationId xmlns:p14="http://schemas.microsoft.com/office/powerpoint/2010/main" val="2665066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800" dirty="0"/>
              <a:t>Exporting lets you share data with external applications by providing a copy of data from </a:t>
            </a:r>
            <a:r>
              <a:rPr lang="en-GB" sz="2800" dirty="0" err="1"/>
              <a:t>CiviCRM</a:t>
            </a:r>
            <a:r>
              <a:rPr lang="en-GB" sz="2800" dirty="0"/>
              <a:t> in a standard comma separated value (CSV) format</a:t>
            </a:r>
            <a:r>
              <a:rPr lang="en-GB" sz="2800" dirty="0" smtClean="0"/>
              <a:t>.</a:t>
            </a:r>
          </a:p>
          <a:p>
            <a:pPr marL="0" indent="0">
              <a:buNone/>
            </a:pPr>
            <a:endParaRPr lang="en-GB" sz="2800" dirty="0" smtClean="0"/>
          </a:p>
          <a:p>
            <a:r>
              <a:rPr lang="en-GB" sz="2800" dirty="0"/>
              <a:t>You can either export a predefined set of fields or create your own custom export mapping which can be saved for reuse.</a:t>
            </a:r>
          </a:p>
        </p:txBody>
      </p:sp>
      <p:sp>
        <p:nvSpPr>
          <p:cNvPr id="3" name="Title 2"/>
          <p:cNvSpPr>
            <a:spLocks noGrp="1"/>
          </p:cNvSpPr>
          <p:nvPr>
            <p:ph type="title"/>
          </p:nvPr>
        </p:nvSpPr>
        <p:spPr/>
        <p:txBody>
          <a:bodyPr/>
          <a:lstStyle/>
          <a:p>
            <a:r>
              <a:rPr lang="en-GB" dirty="0" smtClean="0"/>
              <a:t>Exporting Data</a:t>
            </a:r>
            <a:endParaRPr lang="en-GB" dirty="0"/>
          </a:p>
        </p:txBody>
      </p:sp>
    </p:spTree>
    <p:extLst>
      <p:ext uri="{BB962C8B-B14F-4D97-AF65-F5344CB8AC3E}">
        <p14:creationId xmlns:p14="http://schemas.microsoft.com/office/powerpoint/2010/main" val="572911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4850" y="1268760"/>
            <a:ext cx="7829550" cy="5360640"/>
          </a:xfrm>
        </p:spPr>
        <p:txBody>
          <a:bodyPr/>
          <a:lstStyle/>
          <a:p>
            <a:pPr marL="0" indent="0">
              <a:buNone/>
            </a:pPr>
            <a:r>
              <a:rPr lang="en-GB" sz="2800" dirty="0" err="1"/>
              <a:t>CiviCRM's</a:t>
            </a:r>
            <a:r>
              <a:rPr lang="en-GB" sz="2800" dirty="0"/>
              <a:t> export functionality is available</a:t>
            </a:r>
            <a:r>
              <a:rPr lang="en-GB" sz="2800" dirty="0" smtClean="0"/>
              <a:t>:</a:t>
            </a:r>
          </a:p>
          <a:p>
            <a:pPr marL="0" indent="0">
              <a:buNone/>
            </a:pPr>
            <a:endParaRPr lang="en-GB" sz="2800" dirty="0" smtClean="0"/>
          </a:p>
          <a:p>
            <a:r>
              <a:rPr lang="en-GB" sz="2800" dirty="0"/>
              <a:t>in any of the search </a:t>
            </a:r>
            <a:r>
              <a:rPr lang="en-GB" sz="2800" dirty="0" smtClean="0"/>
              <a:t>tools</a:t>
            </a:r>
          </a:p>
          <a:p>
            <a:pPr marL="0" indent="0" algn="r">
              <a:buNone/>
            </a:pPr>
            <a:r>
              <a:rPr lang="en-GB" sz="2400" dirty="0" smtClean="0">
                <a:solidFill>
                  <a:schemeClr val="accent4">
                    <a:lumMod val="50000"/>
                    <a:lumOff val="50000"/>
                  </a:schemeClr>
                </a:solidFill>
              </a:rPr>
              <a:t>(quick search/ advanced  search/ search builder)</a:t>
            </a:r>
            <a:endParaRPr lang="en-GB" sz="2400" dirty="0">
              <a:solidFill>
                <a:schemeClr val="accent4">
                  <a:lumMod val="50000"/>
                  <a:lumOff val="50000"/>
                </a:schemeClr>
              </a:solidFill>
            </a:endParaRPr>
          </a:p>
          <a:p>
            <a:r>
              <a:rPr lang="en-GB" sz="2800" dirty="0"/>
              <a:t>when viewing contacts in a </a:t>
            </a:r>
            <a:r>
              <a:rPr lang="en-GB" sz="2800" dirty="0" smtClean="0"/>
              <a:t>group</a:t>
            </a:r>
          </a:p>
          <a:p>
            <a:pPr marL="0" indent="0">
              <a:buNone/>
            </a:pPr>
            <a:endParaRPr lang="en-GB" sz="2800" dirty="0"/>
          </a:p>
          <a:p>
            <a:r>
              <a:rPr lang="en-GB" sz="2800" dirty="0"/>
              <a:t>in component-based search results, where the resulting records reflect the component specific data rather than simply core contact data</a:t>
            </a:r>
            <a:r>
              <a:rPr lang="en-GB" sz="2800" dirty="0" smtClean="0"/>
              <a:t>.</a:t>
            </a:r>
          </a:p>
          <a:p>
            <a:pPr marL="0" indent="0" algn="r">
              <a:buNone/>
            </a:pPr>
            <a:r>
              <a:rPr lang="en-GB" sz="2400" dirty="0" smtClean="0">
                <a:solidFill>
                  <a:schemeClr val="accent4">
                    <a:lumMod val="50000"/>
                    <a:lumOff val="50000"/>
                  </a:schemeClr>
                </a:solidFill>
              </a:rPr>
              <a:t>(contributions/ events/ memberships) </a:t>
            </a:r>
            <a:endParaRPr lang="en-GB" sz="2400" dirty="0">
              <a:solidFill>
                <a:schemeClr val="accent4">
                  <a:lumMod val="50000"/>
                  <a:lumOff val="50000"/>
                </a:schemeClr>
              </a:solidFill>
            </a:endParaRPr>
          </a:p>
        </p:txBody>
      </p:sp>
    </p:spTree>
    <p:extLst>
      <p:ext uri="{BB962C8B-B14F-4D97-AF65-F5344CB8AC3E}">
        <p14:creationId xmlns:p14="http://schemas.microsoft.com/office/powerpoint/2010/main" val="201721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4850" y="2279522"/>
            <a:ext cx="7829550" cy="4280154"/>
          </a:xfrm>
          <a:prstGeom prst="rect">
            <a:avLst/>
          </a:prstGeom>
        </p:spPr>
      </p:pic>
      <p:sp>
        <p:nvSpPr>
          <p:cNvPr id="3" name="Title 2"/>
          <p:cNvSpPr>
            <a:spLocks noGrp="1"/>
          </p:cNvSpPr>
          <p:nvPr>
            <p:ph type="title"/>
          </p:nvPr>
        </p:nvSpPr>
        <p:spPr/>
        <p:txBody>
          <a:bodyPr/>
          <a:lstStyle/>
          <a:p>
            <a:r>
              <a:rPr lang="en-GB" dirty="0"/>
              <a:t>E</a:t>
            </a:r>
            <a:r>
              <a:rPr lang="en-GB" dirty="0" smtClean="0"/>
              <a:t>xport </a:t>
            </a:r>
            <a:r>
              <a:rPr lang="en-GB" dirty="0"/>
              <a:t>contact information:</a:t>
            </a:r>
          </a:p>
        </p:txBody>
      </p:sp>
    </p:spTree>
    <p:extLst>
      <p:ext uri="{BB962C8B-B14F-4D97-AF65-F5344CB8AC3E}">
        <p14:creationId xmlns:p14="http://schemas.microsoft.com/office/powerpoint/2010/main" val="3231973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6016" y="1412776"/>
            <a:ext cx="3797102" cy="5072608"/>
          </a:xfrm>
        </p:spPr>
        <p:txBody>
          <a:bodyPr/>
          <a:lstStyle/>
          <a:p>
            <a:endParaRPr lang="en-GB" dirty="0" smtClean="0"/>
          </a:p>
          <a:p>
            <a:endParaRPr lang="en-GB" dirty="0"/>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412776"/>
            <a:ext cx="4413791" cy="3312368"/>
          </a:xfrm>
          <a:prstGeom prst="rect">
            <a:avLst/>
          </a:prstGeom>
        </p:spPr>
      </p:pic>
      <p:sp>
        <p:nvSpPr>
          <p:cNvPr id="9" name="Content Placeholder 1"/>
          <p:cNvSpPr txBox="1">
            <a:spLocks/>
          </p:cNvSpPr>
          <p:nvPr/>
        </p:nvSpPr>
        <p:spPr bwMode="auto">
          <a:xfrm>
            <a:off x="4572000" y="1268760"/>
            <a:ext cx="3962400" cy="536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7C3D3"/>
              </a:buClr>
              <a:buChar char="•"/>
              <a:defRPr sz="3200">
                <a:solidFill>
                  <a:srgbClr val="004A61"/>
                </a:solidFill>
                <a:latin typeface="+mn-lt"/>
                <a:ea typeface="+mn-ea"/>
                <a:cs typeface="+mn-cs"/>
              </a:defRPr>
            </a:lvl1pPr>
            <a:lvl2pPr marL="742950" indent="-285750" algn="l" rtl="0" eaLnBrk="0" fontAlgn="base" hangingPunct="0">
              <a:spcBef>
                <a:spcPct val="20000"/>
              </a:spcBef>
              <a:spcAft>
                <a:spcPct val="0"/>
              </a:spcAft>
              <a:buClr>
                <a:srgbClr val="47C3D3"/>
              </a:buClr>
              <a:buChar char="–"/>
              <a:defRPr sz="2800">
                <a:solidFill>
                  <a:srgbClr val="004A61"/>
                </a:solidFill>
                <a:latin typeface="+mn-lt"/>
                <a:ea typeface="+mn-ea"/>
              </a:defRPr>
            </a:lvl2pPr>
            <a:lvl3pPr marL="1143000" indent="-228600" algn="l" rtl="0" eaLnBrk="0" fontAlgn="base" hangingPunct="0">
              <a:spcBef>
                <a:spcPct val="20000"/>
              </a:spcBef>
              <a:spcAft>
                <a:spcPct val="0"/>
              </a:spcAft>
              <a:buClr>
                <a:srgbClr val="47C3D3"/>
              </a:buClr>
              <a:buChar char="•"/>
              <a:defRPr sz="2400">
                <a:solidFill>
                  <a:srgbClr val="004A61"/>
                </a:solidFill>
                <a:latin typeface="+mn-lt"/>
                <a:ea typeface="+mn-ea"/>
              </a:defRPr>
            </a:lvl3pPr>
            <a:lvl4pPr marL="1600200" indent="-228600" algn="l" rtl="0" eaLnBrk="0" fontAlgn="base" hangingPunct="0">
              <a:spcBef>
                <a:spcPct val="20000"/>
              </a:spcBef>
              <a:spcAft>
                <a:spcPct val="0"/>
              </a:spcAft>
              <a:buClr>
                <a:srgbClr val="47C3D3"/>
              </a:buClr>
              <a:buChar char="–"/>
              <a:defRPr sz="2000">
                <a:solidFill>
                  <a:srgbClr val="004A61"/>
                </a:solidFill>
                <a:latin typeface="+mn-lt"/>
                <a:ea typeface="+mn-ea"/>
              </a:defRPr>
            </a:lvl4pPr>
            <a:lvl5pPr marL="2057400" indent="-228600" algn="l" rtl="0" eaLnBrk="0" fontAlgn="base" hangingPunct="0">
              <a:spcBef>
                <a:spcPct val="20000"/>
              </a:spcBef>
              <a:spcAft>
                <a:spcPct val="0"/>
              </a:spcAft>
              <a:buClr>
                <a:srgbClr val="47C3D3"/>
              </a:buClr>
              <a:buChar char="»"/>
              <a:defRPr sz="2000">
                <a:solidFill>
                  <a:srgbClr val="004A61"/>
                </a:solidFill>
                <a:latin typeface="+mn-lt"/>
                <a:ea typeface="+mn-ea"/>
              </a:defRPr>
            </a:lvl5pPr>
            <a:lvl6pPr marL="2514600" indent="-228600" algn="l" rtl="0" fontAlgn="base">
              <a:spcBef>
                <a:spcPct val="20000"/>
              </a:spcBef>
              <a:spcAft>
                <a:spcPct val="0"/>
              </a:spcAft>
              <a:buClr>
                <a:srgbClr val="47C3D3"/>
              </a:buClr>
              <a:buChar char="»"/>
              <a:defRPr sz="2000">
                <a:solidFill>
                  <a:srgbClr val="004A61"/>
                </a:solidFill>
                <a:latin typeface="+mn-lt"/>
                <a:ea typeface="+mn-ea"/>
              </a:defRPr>
            </a:lvl6pPr>
            <a:lvl7pPr marL="2971800" indent="-228600" algn="l" rtl="0" fontAlgn="base">
              <a:spcBef>
                <a:spcPct val="20000"/>
              </a:spcBef>
              <a:spcAft>
                <a:spcPct val="0"/>
              </a:spcAft>
              <a:buClr>
                <a:srgbClr val="47C3D3"/>
              </a:buClr>
              <a:buChar char="»"/>
              <a:defRPr sz="2000">
                <a:solidFill>
                  <a:srgbClr val="004A61"/>
                </a:solidFill>
                <a:latin typeface="+mn-lt"/>
                <a:ea typeface="+mn-ea"/>
              </a:defRPr>
            </a:lvl7pPr>
            <a:lvl8pPr marL="3429000" indent="-228600" algn="l" rtl="0" fontAlgn="base">
              <a:spcBef>
                <a:spcPct val="20000"/>
              </a:spcBef>
              <a:spcAft>
                <a:spcPct val="0"/>
              </a:spcAft>
              <a:buClr>
                <a:srgbClr val="47C3D3"/>
              </a:buClr>
              <a:buChar char="»"/>
              <a:defRPr sz="2000">
                <a:solidFill>
                  <a:srgbClr val="004A61"/>
                </a:solidFill>
                <a:latin typeface="+mn-lt"/>
                <a:ea typeface="+mn-ea"/>
              </a:defRPr>
            </a:lvl8pPr>
            <a:lvl9pPr marL="3886200" indent="-228600" algn="l" rtl="0" fontAlgn="base">
              <a:spcBef>
                <a:spcPct val="20000"/>
              </a:spcBef>
              <a:spcAft>
                <a:spcPct val="0"/>
              </a:spcAft>
              <a:buClr>
                <a:srgbClr val="47C3D3"/>
              </a:buClr>
              <a:buChar char="»"/>
              <a:defRPr sz="2000">
                <a:solidFill>
                  <a:srgbClr val="004A61"/>
                </a:solidFill>
                <a:latin typeface="+mn-lt"/>
                <a:ea typeface="+mn-ea"/>
              </a:defRPr>
            </a:lvl9pPr>
          </a:lstStyle>
          <a:p>
            <a:pPr marL="0" indent="0">
              <a:buFontTx/>
              <a:buNone/>
            </a:pPr>
            <a:r>
              <a:rPr lang="en-GB" sz="2800" kern="0" dirty="0" smtClean="0"/>
              <a:t>Primary Fields.</a:t>
            </a:r>
          </a:p>
          <a:p>
            <a:r>
              <a:rPr lang="en-GB" sz="2400" dirty="0"/>
              <a:t>include all core contact fields with email, phone, and address data. </a:t>
            </a:r>
            <a:endParaRPr lang="en-GB" sz="2400" dirty="0" smtClean="0"/>
          </a:p>
          <a:p>
            <a:endParaRPr lang="en-GB" sz="2400" kern="0" dirty="0"/>
          </a:p>
          <a:p>
            <a:pPr marL="0" indent="0">
              <a:buNone/>
            </a:pPr>
            <a:r>
              <a:rPr lang="en-GB" sz="2800" kern="0" dirty="0" smtClean="0"/>
              <a:t>Select fields</a:t>
            </a:r>
          </a:p>
          <a:p>
            <a:r>
              <a:rPr lang="en-GB" sz="2400" kern="0" dirty="0" smtClean="0"/>
              <a:t>Include custom data relating to the type being searched.</a:t>
            </a:r>
          </a:p>
          <a:p>
            <a:endParaRPr lang="en-GB" sz="2400" kern="0" dirty="0"/>
          </a:p>
          <a:p>
            <a:pPr marL="0" indent="0">
              <a:buNone/>
            </a:pPr>
            <a:endParaRPr lang="en-GB" sz="2400" kern="0" dirty="0" smtClean="0"/>
          </a:p>
        </p:txBody>
      </p:sp>
    </p:spTree>
    <p:extLst>
      <p:ext uri="{BB962C8B-B14F-4D97-AF65-F5344CB8AC3E}">
        <p14:creationId xmlns:p14="http://schemas.microsoft.com/office/powerpoint/2010/main" val="4141720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4850" y="1412776"/>
            <a:ext cx="7829550" cy="5216624"/>
          </a:xfrm>
        </p:spPr>
        <p:txBody>
          <a:bodyPr/>
          <a:lstStyle/>
          <a:p>
            <a:r>
              <a:rPr lang="en-GB" dirty="0" smtClean="0"/>
              <a:t>Mapping</a:t>
            </a:r>
          </a:p>
          <a:p>
            <a:endParaRPr lang="en-GB" dirty="0"/>
          </a:p>
          <a:p>
            <a:endParaRPr lang="en-GB" dirty="0" smtClean="0"/>
          </a:p>
          <a:p>
            <a:endParaRPr lang="en-GB" dirty="0"/>
          </a:p>
          <a:p>
            <a:endParaRPr lang="en-GB" dirty="0" smtClean="0"/>
          </a:p>
          <a:p>
            <a:endParaRPr lang="en-GB" dirty="0"/>
          </a:p>
          <a:p>
            <a:r>
              <a:rPr lang="en-GB" dirty="0" smtClean="0"/>
              <a:t>Save mapping  </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3699" y="1412776"/>
            <a:ext cx="4717189" cy="32082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4859199"/>
            <a:ext cx="3869742" cy="1770201"/>
          </a:xfrm>
          <a:prstGeom prst="rect">
            <a:avLst/>
          </a:prstGeom>
        </p:spPr>
      </p:pic>
    </p:spTree>
    <p:extLst>
      <p:ext uri="{BB962C8B-B14F-4D97-AF65-F5344CB8AC3E}">
        <p14:creationId xmlns:p14="http://schemas.microsoft.com/office/powerpoint/2010/main" val="1753514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299" y="2276872"/>
            <a:ext cx="8050560" cy="4176464"/>
          </a:xfrm>
        </p:spPr>
      </p:pic>
      <p:sp>
        <p:nvSpPr>
          <p:cNvPr id="3" name="Title 2"/>
          <p:cNvSpPr>
            <a:spLocks noGrp="1"/>
          </p:cNvSpPr>
          <p:nvPr>
            <p:ph type="title"/>
          </p:nvPr>
        </p:nvSpPr>
        <p:spPr/>
        <p:txBody>
          <a:bodyPr/>
          <a:lstStyle/>
          <a:p>
            <a:r>
              <a:rPr lang="en-GB" dirty="0" smtClean="0"/>
              <a:t>CSV export</a:t>
            </a:r>
            <a:endParaRPr lang="en-GB" dirty="0"/>
          </a:p>
        </p:txBody>
      </p:sp>
    </p:spTree>
    <p:extLst>
      <p:ext uri="{BB962C8B-B14F-4D97-AF65-F5344CB8AC3E}">
        <p14:creationId xmlns:p14="http://schemas.microsoft.com/office/powerpoint/2010/main" val="3133172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800" dirty="0"/>
              <a:t>Advanced Search returns your results as Contact records by default. However, you may want to </a:t>
            </a:r>
            <a:r>
              <a:rPr lang="en-GB" sz="2800" dirty="0" smtClean="0"/>
              <a:t>get </a:t>
            </a:r>
            <a:r>
              <a:rPr lang="en-GB" sz="2800" dirty="0"/>
              <a:t>another record type instead</a:t>
            </a:r>
            <a:r>
              <a:rPr lang="en-GB" sz="2800" dirty="0" smtClean="0"/>
              <a:t>.</a:t>
            </a:r>
          </a:p>
          <a:p>
            <a:pPr marL="0" indent="0">
              <a:buNone/>
            </a:pPr>
            <a:endParaRPr lang="en-GB" sz="2800" dirty="0"/>
          </a:p>
        </p:txBody>
      </p:sp>
      <p:sp>
        <p:nvSpPr>
          <p:cNvPr id="3" name="Title 2"/>
          <p:cNvSpPr>
            <a:spLocks noGrp="1"/>
          </p:cNvSpPr>
          <p:nvPr>
            <p:ph type="title"/>
          </p:nvPr>
        </p:nvSpPr>
        <p:spPr/>
        <p:txBody>
          <a:bodyPr/>
          <a:lstStyle/>
          <a:p>
            <a:r>
              <a:rPr lang="en-GB" dirty="0" smtClean="0"/>
              <a:t>Advance search – display result as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3717032"/>
            <a:ext cx="4320480" cy="2826981"/>
          </a:xfrm>
          <a:prstGeom prst="rect">
            <a:avLst/>
          </a:prstGeom>
        </p:spPr>
      </p:pic>
    </p:spTree>
    <p:extLst>
      <p:ext uri="{BB962C8B-B14F-4D97-AF65-F5344CB8AC3E}">
        <p14:creationId xmlns:p14="http://schemas.microsoft.com/office/powerpoint/2010/main" val="3406639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4850" y="1412776"/>
            <a:ext cx="7829550" cy="5216624"/>
          </a:xfrm>
        </p:spPr>
        <p:txBody>
          <a:bodyPr/>
          <a:lstStyle/>
          <a:p>
            <a:r>
              <a:rPr lang="en-GB" dirty="0" smtClean="0"/>
              <a:t>Event participant</a:t>
            </a:r>
          </a:p>
          <a:p>
            <a:pPr marL="0" indent="0">
              <a:buNone/>
            </a:pPr>
            <a:endParaRPr lang="en-GB" dirty="0" smtClean="0"/>
          </a:p>
          <a:p>
            <a:pPr marL="0" indent="0">
              <a:buNone/>
            </a:pPr>
            <a:endParaRPr lang="en-GB" dirty="0" smtClean="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2074009"/>
            <a:ext cx="5928874" cy="3894157"/>
          </a:xfrm>
          <a:prstGeom prst="rect">
            <a:avLst/>
          </a:prstGeom>
        </p:spPr>
      </p:pic>
      <p:sp>
        <p:nvSpPr>
          <p:cNvPr id="6" name="TextBox 5"/>
          <p:cNvSpPr txBox="1"/>
          <p:nvPr/>
        </p:nvSpPr>
        <p:spPr>
          <a:xfrm>
            <a:off x="251520" y="3332891"/>
            <a:ext cx="2426014" cy="1200329"/>
          </a:xfrm>
          <a:prstGeom prst="rect">
            <a:avLst/>
          </a:prstGeom>
          <a:noFill/>
        </p:spPr>
        <p:txBody>
          <a:bodyPr wrap="square" rtlCol="0">
            <a:spAutoFit/>
          </a:bodyPr>
          <a:lstStyle/>
          <a:p>
            <a:r>
              <a:rPr lang="en-GB" dirty="0" smtClean="0">
                <a:solidFill>
                  <a:schemeClr val="accent4">
                    <a:lumMod val="50000"/>
                    <a:lumOff val="50000"/>
                  </a:schemeClr>
                </a:solidFill>
              </a:rPr>
              <a:t>Extra fields relating to participant data</a:t>
            </a:r>
            <a:endParaRPr lang="en-GB" dirty="0">
              <a:solidFill>
                <a:schemeClr val="accent4">
                  <a:lumMod val="50000"/>
                  <a:lumOff val="50000"/>
                </a:schemeClr>
              </a:solidFill>
            </a:endParaRPr>
          </a:p>
        </p:txBody>
      </p:sp>
      <p:cxnSp>
        <p:nvCxnSpPr>
          <p:cNvPr id="8" name="Straight Arrow Connector 7"/>
          <p:cNvCxnSpPr/>
          <p:nvPr/>
        </p:nvCxnSpPr>
        <p:spPr bwMode="auto">
          <a:xfrm flipV="1">
            <a:off x="2051720" y="3140968"/>
            <a:ext cx="792088" cy="792088"/>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32404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705" y="2492897"/>
            <a:ext cx="8313695" cy="3641354"/>
          </a:xfrm>
        </p:spPr>
      </p:pic>
      <p:sp>
        <p:nvSpPr>
          <p:cNvPr id="3" name="Title 2"/>
          <p:cNvSpPr>
            <a:spLocks noGrp="1"/>
          </p:cNvSpPr>
          <p:nvPr>
            <p:ph type="title"/>
          </p:nvPr>
        </p:nvSpPr>
        <p:spPr/>
        <p:txBody>
          <a:bodyPr/>
          <a:lstStyle/>
          <a:p>
            <a:r>
              <a:rPr lang="en-GB" dirty="0" smtClean="0"/>
              <a:t>Participant Export CSV</a:t>
            </a:r>
            <a:endParaRPr lang="en-GB" dirty="0"/>
          </a:p>
        </p:txBody>
      </p:sp>
    </p:spTree>
    <p:extLst>
      <p:ext uri="{BB962C8B-B14F-4D97-AF65-F5344CB8AC3E}">
        <p14:creationId xmlns:p14="http://schemas.microsoft.com/office/powerpoint/2010/main" val="1037961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1345562"/>
            <a:ext cx="728491" cy="56954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2120" y="5196583"/>
            <a:ext cx="1642425" cy="53630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6336" y="2812975"/>
            <a:ext cx="1642425" cy="48388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4397" y="3628942"/>
            <a:ext cx="2193120" cy="40066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77" y="5957048"/>
            <a:ext cx="1237935" cy="610715"/>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69408" y="4365436"/>
            <a:ext cx="1967088" cy="519041"/>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78332" y="4325120"/>
            <a:ext cx="1813748" cy="484676"/>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95730" y="5179616"/>
            <a:ext cx="1989452" cy="553640"/>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18581" y="1268760"/>
            <a:ext cx="697235" cy="767888"/>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63569" y="5086737"/>
            <a:ext cx="1224077" cy="518193"/>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57424" y="3699675"/>
            <a:ext cx="755051" cy="441633"/>
          </a:xfrm>
          <a:prstGeom prst="rect">
            <a:avLst/>
          </a:prstGeom>
        </p:spPr>
      </p:pic>
      <p:pic>
        <p:nvPicPr>
          <p:cNvPr id="19" name="Pictur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46533" y="1346619"/>
            <a:ext cx="886633" cy="607283"/>
          </a:xfrm>
          <a:prstGeom prst="rect">
            <a:avLst/>
          </a:prstGeom>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03342" y="2134827"/>
            <a:ext cx="1184482" cy="438311"/>
          </a:xfrm>
          <a:prstGeom prst="rect">
            <a:avLst/>
          </a:prstGeom>
        </p:spPr>
      </p:pic>
      <p:pic>
        <p:nvPicPr>
          <p:cNvPr id="21" name="Picture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44691" y="2835886"/>
            <a:ext cx="1601645" cy="505502"/>
          </a:xfrm>
          <a:prstGeom prst="rect">
            <a:avLst/>
          </a:prstGeom>
        </p:spPr>
      </p:pic>
      <p:pic>
        <p:nvPicPr>
          <p:cNvPr id="23" name="Picture 2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17385" y="3598829"/>
            <a:ext cx="1015790" cy="487899"/>
          </a:xfrm>
          <a:prstGeom prst="rect">
            <a:avLst/>
          </a:prstGeom>
        </p:spPr>
      </p:pic>
      <p:pic>
        <p:nvPicPr>
          <p:cNvPr id="24" name="Picture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98722" y="2035235"/>
            <a:ext cx="592958" cy="644347"/>
          </a:xfrm>
          <a:prstGeom prst="rect">
            <a:avLst/>
          </a:prstGeom>
        </p:spPr>
      </p:pic>
      <p:pic>
        <p:nvPicPr>
          <p:cNvPr id="26" name="Picture 2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255047" y="5314633"/>
            <a:ext cx="1520017" cy="331146"/>
          </a:xfrm>
          <a:prstGeom prst="rect">
            <a:avLst/>
          </a:prstGeom>
        </p:spPr>
      </p:pic>
      <p:pic>
        <p:nvPicPr>
          <p:cNvPr id="27" name="Picture 2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164710" y="3608744"/>
            <a:ext cx="1875932" cy="410919"/>
          </a:xfrm>
          <a:prstGeom prst="rect">
            <a:avLst/>
          </a:prstGeom>
        </p:spPr>
      </p:pic>
      <p:pic>
        <p:nvPicPr>
          <p:cNvPr id="28" name="Picture 2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405440" y="5869646"/>
            <a:ext cx="814883" cy="734400"/>
          </a:xfrm>
          <a:prstGeom prst="rect">
            <a:avLst/>
          </a:prstGeom>
        </p:spPr>
      </p:pic>
      <p:pic>
        <p:nvPicPr>
          <p:cNvPr id="29" name="Picture 2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552025" y="4321373"/>
            <a:ext cx="1252223" cy="612500"/>
          </a:xfrm>
          <a:prstGeom prst="rect">
            <a:avLst/>
          </a:prstGeom>
        </p:spPr>
      </p:pic>
      <p:pic>
        <p:nvPicPr>
          <p:cNvPr id="30" name="Picture 2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063887" y="2838418"/>
            <a:ext cx="1174540" cy="528543"/>
          </a:xfrm>
          <a:prstGeom prst="rect">
            <a:avLst/>
          </a:prstGeom>
        </p:spPr>
      </p:pic>
      <p:pic>
        <p:nvPicPr>
          <p:cNvPr id="31" name="Picture 30"/>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7096" y="3538284"/>
            <a:ext cx="1145906" cy="540141"/>
          </a:xfrm>
          <a:prstGeom prst="rect">
            <a:avLst/>
          </a:prstGeom>
        </p:spPr>
      </p:pic>
      <p:pic>
        <p:nvPicPr>
          <p:cNvPr id="32" name="Picture 31"/>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646256" y="2075193"/>
            <a:ext cx="1318232" cy="584699"/>
          </a:xfrm>
          <a:prstGeom prst="rect">
            <a:avLst/>
          </a:prstGeom>
        </p:spPr>
      </p:pic>
      <p:pic>
        <p:nvPicPr>
          <p:cNvPr id="34" name="Picture 33"/>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139952" y="1425870"/>
            <a:ext cx="2175338" cy="418954"/>
          </a:xfrm>
          <a:prstGeom prst="rect">
            <a:avLst/>
          </a:prstGeom>
        </p:spPr>
      </p:pic>
      <p:pic>
        <p:nvPicPr>
          <p:cNvPr id="35" name="Picture 3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588105" y="2808364"/>
            <a:ext cx="616296" cy="620636"/>
          </a:xfrm>
          <a:prstGeom prst="rect">
            <a:avLst/>
          </a:prstGeom>
        </p:spPr>
      </p:pic>
      <p:pic>
        <p:nvPicPr>
          <p:cNvPr id="36" name="Picture 35"/>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43704" y="2849303"/>
            <a:ext cx="1954405" cy="474588"/>
          </a:xfrm>
          <a:prstGeom prst="rect">
            <a:avLst/>
          </a:prstGeom>
        </p:spPr>
      </p:pic>
      <p:pic>
        <p:nvPicPr>
          <p:cNvPr id="37" name="Picture 36"/>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13262" y="1988840"/>
            <a:ext cx="686330" cy="686330"/>
          </a:xfrm>
          <a:prstGeom prst="rect">
            <a:avLst/>
          </a:prstGeom>
        </p:spPr>
      </p:pic>
      <p:pic>
        <p:nvPicPr>
          <p:cNvPr id="38" name="Picture 3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420540" y="2907273"/>
            <a:ext cx="1550948" cy="405273"/>
          </a:xfrm>
          <a:prstGeom prst="rect">
            <a:avLst/>
          </a:prstGeom>
        </p:spPr>
      </p:pic>
      <p:pic>
        <p:nvPicPr>
          <p:cNvPr id="39" name="Picture 3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35496" y="4323013"/>
            <a:ext cx="1527007" cy="547178"/>
          </a:xfrm>
          <a:prstGeom prst="rect">
            <a:avLst/>
          </a:prstGeom>
        </p:spPr>
      </p:pic>
      <p:pic>
        <p:nvPicPr>
          <p:cNvPr id="40" name="Picture 39"/>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90388" y="1408185"/>
            <a:ext cx="1924991" cy="353645"/>
          </a:xfrm>
          <a:prstGeom prst="rect">
            <a:avLst/>
          </a:prstGeom>
        </p:spPr>
      </p:pic>
      <p:pic>
        <p:nvPicPr>
          <p:cNvPr id="41" name="Picture 40"/>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3094368" y="2060848"/>
            <a:ext cx="1333616" cy="569922"/>
          </a:xfrm>
          <a:prstGeom prst="rect">
            <a:avLst/>
          </a:prstGeom>
        </p:spPr>
      </p:pic>
      <p:pic>
        <p:nvPicPr>
          <p:cNvPr id="42" name="Picture 41"/>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44538" y="5072196"/>
            <a:ext cx="1991419" cy="609166"/>
          </a:xfrm>
          <a:prstGeom prst="rect">
            <a:avLst/>
          </a:prstGeom>
        </p:spPr>
      </p:pic>
      <p:pic>
        <p:nvPicPr>
          <p:cNvPr id="43" name="Picture 42"/>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884362" y="4329913"/>
            <a:ext cx="1103462" cy="522968"/>
          </a:xfrm>
          <a:prstGeom prst="rect">
            <a:avLst/>
          </a:prstGeom>
        </p:spPr>
      </p:pic>
      <p:pic>
        <p:nvPicPr>
          <p:cNvPr id="44" name="Picture 43"/>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623343" y="3463786"/>
            <a:ext cx="1666931" cy="685294"/>
          </a:xfrm>
          <a:prstGeom prst="rect">
            <a:avLst/>
          </a:prstGeom>
        </p:spPr>
      </p:pic>
      <p:pic>
        <p:nvPicPr>
          <p:cNvPr id="45" name="Picture 44"/>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4538137" y="2060848"/>
            <a:ext cx="1762055" cy="576673"/>
          </a:xfrm>
          <a:prstGeom prst="rect">
            <a:avLst/>
          </a:prstGeom>
        </p:spPr>
      </p:pic>
      <p:pic>
        <p:nvPicPr>
          <p:cNvPr id="46" name="Picture 45"/>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6411202" y="2132856"/>
            <a:ext cx="1185134" cy="529400"/>
          </a:xfrm>
          <a:prstGeom prst="rect">
            <a:avLst/>
          </a:prstGeom>
        </p:spPr>
      </p:pic>
      <p:pic>
        <p:nvPicPr>
          <p:cNvPr id="13" name="Picture 12"/>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6516216" y="1329872"/>
            <a:ext cx="1430423" cy="514952"/>
          </a:xfrm>
          <a:prstGeom prst="rect">
            <a:avLst/>
          </a:prstGeom>
        </p:spPr>
      </p:pic>
      <p:pic>
        <p:nvPicPr>
          <p:cNvPr id="47" name="Picture 46"/>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2308730" y="5926306"/>
            <a:ext cx="935962" cy="743054"/>
          </a:xfrm>
          <a:prstGeom prst="rect">
            <a:avLst/>
          </a:prstGeom>
        </p:spPr>
      </p:pic>
      <p:pic>
        <p:nvPicPr>
          <p:cNvPr id="48" name="Picture 47"/>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7332299" y="5899375"/>
            <a:ext cx="1718258" cy="709415"/>
          </a:xfrm>
          <a:prstGeom prst="rect">
            <a:avLst/>
          </a:prstGeom>
        </p:spPr>
      </p:pic>
      <p:pic>
        <p:nvPicPr>
          <p:cNvPr id="49" name="Picture 48"/>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6422027" y="5955602"/>
            <a:ext cx="1006170" cy="650816"/>
          </a:xfrm>
          <a:prstGeom prst="rect">
            <a:avLst/>
          </a:prstGeom>
        </p:spPr>
      </p:pic>
      <p:pic>
        <p:nvPicPr>
          <p:cNvPr id="50" name="Picture 49"/>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3443701" y="6076115"/>
            <a:ext cx="1221752" cy="442974"/>
          </a:xfrm>
          <a:prstGeom prst="rect">
            <a:avLst/>
          </a:prstGeom>
        </p:spPr>
      </p:pic>
      <p:pic>
        <p:nvPicPr>
          <p:cNvPr id="51" name="Picture 50"/>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4756225" y="6048181"/>
            <a:ext cx="1643063" cy="557213"/>
          </a:xfrm>
          <a:prstGeom prst="rect">
            <a:avLst/>
          </a:prstGeom>
        </p:spPr>
      </p:pic>
      <p:sp>
        <p:nvSpPr>
          <p:cNvPr id="2" name="TextBox 1"/>
          <p:cNvSpPr txBox="1"/>
          <p:nvPr/>
        </p:nvSpPr>
        <p:spPr>
          <a:xfrm>
            <a:off x="86272" y="260648"/>
            <a:ext cx="3693640" cy="523220"/>
          </a:xfrm>
          <a:prstGeom prst="rect">
            <a:avLst/>
          </a:prstGeom>
          <a:noFill/>
        </p:spPr>
        <p:txBody>
          <a:bodyPr wrap="none" rtlCol="0">
            <a:spAutoFit/>
          </a:bodyPr>
          <a:lstStyle/>
          <a:p>
            <a:r>
              <a:rPr lang="en-GB" sz="2800" b="1" dirty="0" smtClean="0">
                <a:latin typeface="Futura Std Book" panose="020B0502020204020303" pitchFamily="34" charset="0"/>
              </a:rPr>
              <a:t>User Network Day</a:t>
            </a:r>
            <a:endParaRPr lang="en-GB" sz="2800" b="1" dirty="0">
              <a:latin typeface="Futura Std Book" panose="020B0502020204020303" pitchFamily="34" charset="0"/>
            </a:endParaRPr>
          </a:p>
        </p:txBody>
      </p:sp>
      <p:pic>
        <p:nvPicPr>
          <p:cNvPr id="18" name="Picture 17"/>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6588224" y="291140"/>
            <a:ext cx="2372047" cy="678549"/>
          </a:xfrm>
          <a:prstGeom prst="rect">
            <a:avLst/>
          </a:prstGeom>
        </p:spPr>
      </p:pic>
    </p:spTree>
    <p:extLst>
      <p:ext uri="{BB962C8B-B14F-4D97-AF65-F5344CB8AC3E}">
        <p14:creationId xmlns:p14="http://schemas.microsoft.com/office/powerpoint/2010/main" val="2062359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6858" y="1370666"/>
            <a:ext cx="7829550" cy="866775"/>
          </a:xfrm>
        </p:spPr>
        <p:txBody>
          <a:bodyPr/>
          <a:lstStyle/>
          <a:p>
            <a:r>
              <a:rPr lang="en-GB" dirty="0" smtClean="0"/>
              <a:t>Membership</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18" y="4293096"/>
            <a:ext cx="8383682" cy="3814845"/>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81166" y="1484784"/>
            <a:ext cx="4539396" cy="2722389"/>
          </a:xfrm>
        </p:spPr>
      </p:pic>
      <p:sp>
        <p:nvSpPr>
          <p:cNvPr id="6" name="TextBox 5"/>
          <p:cNvSpPr txBox="1"/>
          <p:nvPr/>
        </p:nvSpPr>
        <p:spPr>
          <a:xfrm>
            <a:off x="755576" y="2420888"/>
            <a:ext cx="3024336" cy="830997"/>
          </a:xfrm>
          <a:prstGeom prst="rect">
            <a:avLst/>
          </a:prstGeom>
          <a:noFill/>
        </p:spPr>
        <p:txBody>
          <a:bodyPr wrap="square" rtlCol="0">
            <a:spAutoFit/>
          </a:bodyPr>
          <a:lstStyle/>
          <a:p>
            <a:r>
              <a:rPr lang="en-GB" dirty="0" smtClean="0">
                <a:solidFill>
                  <a:schemeClr val="accent4">
                    <a:lumMod val="50000"/>
                    <a:lumOff val="50000"/>
                  </a:schemeClr>
                </a:solidFill>
              </a:rPr>
              <a:t>Extra membership fields</a:t>
            </a:r>
            <a:endParaRPr lang="en-GB" dirty="0">
              <a:solidFill>
                <a:schemeClr val="accent4">
                  <a:lumMod val="50000"/>
                  <a:lumOff val="50000"/>
                </a:schemeClr>
              </a:solidFill>
            </a:endParaRPr>
          </a:p>
        </p:txBody>
      </p:sp>
      <p:cxnSp>
        <p:nvCxnSpPr>
          <p:cNvPr id="8" name="Straight Arrow Connector 7"/>
          <p:cNvCxnSpPr/>
          <p:nvPr/>
        </p:nvCxnSpPr>
        <p:spPr bwMode="auto">
          <a:xfrm flipV="1">
            <a:off x="2483768" y="2924944"/>
            <a:ext cx="1728192" cy="72008"/>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47479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8064" y="1276941"/>
            <a:ext cx="3824731" cy="3497689"/>
          </a:xfrm>
        </p:spPr>
      </p:pic>
      <p:sp>
        <p:nvSpPr>
          <p:cNvPr id="3" name="Title 2"/>
          <p:cNvSpPr>
            <a:spLocks noGrp="1"/>
          </p:cNvSpPr>
          <p:nvPr>
            <p:ph type="title"/>
          </p:nvPr>
        </p:nvSpPr>
        <p:spPr/>
        <p:txBody>
          <a:bodyPr/>
          <a:lstStyle/>
          <a:p>
            <a:r>
              <a:rPr lang="en-GB" dirty="0" smtClean="0"/>
              <a:t>Contributions</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19" y="4869160"/>
            <a:ext cx="8927976" cy="2714978"/>
          </a:xfrm>
          <a:prstGeom prst="rect">
            <a:avLst/>
          </a:prstGeom>
        </p:spPr>
      </p:pic>
      <p:sp>
        <p:nvSpPr>
          <p:cNvPr id="6" name="TextBox 5"/>
          <p:cNvSpPr txBox="1"/>
          <p:nvPr/>
        </p:nvSpPr>
        <p:spPr>
          <a:xfrm>
            <a:off x="899592" y="2564904"/>
            <a:ext cx="3168352" cy="830997"/>
          </a:xfrm>
          <a:prstGeom prst="rect">
            <a:avLst/>
          </a:prstGeom>
          <a:noFill/>
        </p:spPr>
        <p:txBody>
          <a:bodyPr wrap="square" rtlCol="0">
            <a:spAutoFit/>
          </a:bodyPr>
          <a:lstStyle/>
          <a:p>
            <a:r>
              <a:rPr lang="en-GB" dirty="0" smtClean="0">
                <a:solidFill>
                  <a:schemeClr val="accent4">
                    <a:lumMod val="50000"/>
                    <a:lumOff val="50000"/>
                  </a:schemeClr>
                </a:solidFill>
              </a:rPr>
              <a:t>Extra contribution</a:t>
            </a:r>
          </a:p>
          <a:p>
            <a:r>
              <a:rPr lang="en-GB" dirty="0" smtClean="0">
                <a:solidFill>
                  <a:schemeClr val="accent4">
                    <a:lumMod val="50000"/>
                    <a:lumOff val="50000"/>
                  </a:schemeClr>
                </a:solidFill>
              </a:rPr>
              <a:t>fields</a:t>
            </a:r>
            <a:endParaRPr lang="en-GB" dirty="0">
              <a:solidFill>
                <a:schemeClr val="accent4">
                  <a:lumMod val="50000"/>
                  <a:lumOff val="50000"/>
                </a:schemeClr>
              </a:solidFill>
            </a:endParaRPr>
          </a:p>
        </p:txBody>
      </p:sp>
      <p:cxnSp>
        <p:nvCxnSpPr>
          <p:cNvPr id="8" name="Straight Arrow Connector 7"/>
          <p:cNvCxnSpPr/>
          <p:nvPr/>
        </p:nvCxnSpPr>
        <p:spPr bwMode="auto">
          <a:xfrm>
            <a:off x="2699792" y="3140968"/>
            <a:ext cx="2304256" cy="254933"/>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18324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556792"/>
            <a:ext cx="8117582" cy="4419600"/>
          </a:xfrm>
        </p:spPr>
        <p:txBody>
          <a:bodyPr/>
          <a:lstStyle/>
          <a:p>
            <a:r>
              <a:rPr lang="en-GB" sz="2800" dirty="0" smtClean="0"/>
              <a:t>You will find in many cases after triggering an action, you can return to the search result list and trigger a follow up action, </a:t>
            </a:r>
          </a:p>
          <a:p>
            <a:pPr marL="0" indent="0">
              <a:buNone/>
            </a:pPr>
            <a:endParaRPr lang="en-GB" dirty="0" smtClean="0"/>
          </a:p>
          <a:p>
            <a:r>
              <a:rPr lang="en-GB" sz="2800" dirty="0" smtClean="0"/>
              <a:t>Add to group</a:t>
            </a:r>
          </a:p>
          <a:p>
            <a:r>
              <a:rPr lang="en-GB" sz="2800" dirty="0" smtClean="0"/>
              <a:t>Add to event</a:t>
            </a:r>
          </a:p>
          <a:p>
            <a:r>
              <a:rPr lang="en-GB" sz="2800" dirty="0" smtClean="0"/>
              <a:t>Batch update via profile</a:t>
            </a:r>
            <a:endParaRPr lang="en-GB"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3068960"/>
            <a:ext cx="4795612" cy="3948112"/>
          </a:xfrm>
          <a:prstGeom prst="rect">
            <a:avLst/>
          </a:prstGeom>
        </p:spPr>
      </p:pic>
    </p:spTree>
    <p:extLst>
      <p:ext uri="{BB962C8B-B14F-4D97-AF65-F5344CB8AC3E}">
        <p14:creationId xmlns:p14="http://schemas.microsoft.com/office/powerpoint/2010/main" val="269190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sz="2400" dirty="0"/>
              <a:t>Using Advanced search and Display results as Contacts</a:t>
            </a:r>
          </a:p>
          <a:p>
            <a:r>
              <a:rPr lang="en-GB" sz="2400" dirty="0" smtClean="0"/>
              <a:t> </a:t>
            </a:r>
            <a:r>
              <a:rPr lang="en-GB" sz="2400" dirty="0"/>
              <a:t>Make a search and select a few records,</a:t>
            </a:r>
          </a:p>
          <a:p>
            <a:r>
              <a:rPr lang="en-GB" sz="2400" dirty="0" smtClean="0"/>
              <a:t> </a:t>
            </a:r>
            <a:r>
              <a:rPr lang="en-GB" sz="2400" dirty="0"/>
              <a:t>Export primary fields (take a look at the download at the information )</a:t>
            </a:r>
          </a:p>
          <a:p>
            <a:r>
              <a:rPr lang="en-GB" sz="2400" dirty="0" smtClean="0"/>
              <a:t>Select </a:t>
            </a:r>
            <a:r>
              <a:rPr lang="en-GB" sz="2400" dirty="0"/>
              <a:t>fields for export (create a mapping and export)</a:t>
            </a:r>
          </a:p>
          <a:p>
            <a:endParaRPr lang="en-GB" sz="2400" dirty="0"/>
          </a:p>
          <a:p>
            <a:pPr marL="0" indent="0">
              <a:buNone/>
            </a:pPr>
            <a:r>
              <a:rPr lang="en-GB" sz="2400" dirty="0"/>
              <a:t>compare the two different types of information exported.</a:t>
            </a:r>
          </a:p>
        </p:txBody>
      </p:sp>
      <p:sp>
        <p:nvSpPr>
          <p:cNvPr id="3" name="Title 2"/>
          <p:cNvSpPr>
            <a:spLocks noGrp="1"/>
          </p:cNvSpPr>
          <p:nvPr>
            <p:ph type="title"/>
          </p:nvPr>
        </p:nvSpPr>
        <p:spPr/>
        <p:txBody>
          <a:bodyPr/>
          <a:lstStyle/>
          <a:p>
            <a:r>
              <a:rPr lang="en-GB" dirty="0" smtClean="0"/>
              <a:t>Exercises</a:t>
            </a:r>
            <a:endParaRPr lang="en-GB" dirty="0"/>
          </a:p>
        </p:txBody>
      </p:sp>
    </p:spTree>
    <p:extLst>
      <p:ext uri="{BB962C8B-B14F-4D97-AF65-F5344CB8AC3E}">
        <p14:creationId xmlns:p14="http://schemas.microsoft.com/office/powerpoint/2010/main" val="34577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a:t>Do another Advanced search but this time display results as Participants / </a:t>
            </a:r>
            <a:r>
              <a:rPr lang="en-GB" dirty="0" smtClean="0"/>
              <a:t>Memberships</a:t>
            </a:r>
          </a:p>
          <a:p>
            <a:r>
              <a:rPr lang="en-GB" dirty="0" smtClean="0"/>
              <a:t>Select </a:t>
            </a:r>
            <a:r>
              <a:rPr lang="en-GB" dirty="0"/>
              <a:t>a few records</a:t>
            </a:r>
          </a:p>
          <a:p>
            <a:r>
              <a:rPr lang="en-GB" dirty="0" smtClean="0"/>
              <a:t>Create </a:t>
            </a:r>
            <a:r>
              <a:rPr lang="en-GB" dirty="0"/>
              <a:t>a simple mapping relating to Participants/ </a:t>
            </a:r>
            <a:r>
              <a:rPr lang="en-GB" dirty="0" smtClean="0"/>
              <a:t>Memberships</a:t>
            </a:r>
            <a:endParaRPr lang="en-GB" dirty="0"/>
          </a:p>
          <a:p>
            <a:r>
              <a:rPr lang="en-GB" dirty="0" smtClean="0"/>
              <a:t>Export</a:t>
            </a:r>
            <a:r>
              <a:rPr lang="en-GB" dirty="0"/>
              <a:t>.</a:t>
            </a:r>
          </a:p>
        </p:txBody>
      </p:sp>
      <p:sp>
        <p:nvSpPr>
          <p:cNvPr id="3" name="Title 2"/>
          <p:cNvSpPr>
            <a:spLocks noGrp="1"/>
          </p:cNvSpPr>
          <p:nvPr>
            <p:ph type="title"/>
          </p:nvPr>
        </p:nvSpPr>
        <p:spPr/>
        <p:txBody>
          <a:bodyPr/>
          <a:lstStyle/>
          <a:p>
            <a:r>
              <a:rPr lang="en-GB" dirty="0" smtClean="0"/>
              <a:t>Exercise 2</a:t>
            </a:r>
            <a:endParaRPr lang="en-GB" dirty="0"/>
          </a:p>
        </p:txBody>
      </p:sp>
    </p:spTree>
    <p:extLst>
      <p:ext uri="{BB962C8B-B14F-4D97-AF65-F5344CB8AC3E}">
        <p14:creationId xmlns:p14="http://schemas.microsoft.com/office/powerpoint/2010/main" val="993873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800" dirty="0"/>
              <a:t>Do another Advance search this time display results as an Activity.</a:t>
            </a:r>
          </a:p>
          <a:p>
            <a:r>
              <a:rPr lang="en-GB" sz="2800" dirty="0" smtClean="0"/>
              <a:t>Select </a:t>
            </a:r>
            <a:r>
              <a:rPr lang="en-GB" sz="2800" dirty="0"/>
              <a:t>an activity type.</a:t>
            </a:r>
          </a:p>
          <a:p>
            <a:r>
              <a:rPr lang="en-GB" sz="2800" dirty="0" smtClean="0"/>
              <a:t>Make </a:t>
            </a:r>
            <a:r>
              <a:rPr lang="en-GB" sz="2800" dirty="0"/>
              <a:t>a search.</a:t>
            </a:r>
          </a:p>
          <a:p>
            <a:r>
              <a:rPr lang="en-GB" sz="2800" dirty="0" smtClean="0"/>
              <a:t>Select </a:t>
            </a:r>
            <a:r>
              <a:rPr lang="en-GB" sz="2800" dirty="0"/>
              <a:t>a few records</a:t>
            </a:r>
          </a:p>
          <a:p>
            <a:r>
              <a:rPr lang="en-GB" sz="2800" dirty="0" smtClean="0"/>
              <a:t>Create </a:t>
            </a:r>
            <a:r>
              <a:rPr lang="en-GB" sz="2800" dirty="0"/>
              <a:t>a mapping (with fields relating to the activity you have chosen)</a:t>
            </a:r>
          </a:p>
          <a:p>
            <a:r>
              <a:rPr lang="en-GB" sz="2800" dirty="0" smtClean="0"/>
              <a:t>Export.</a:t>
            </a:r>
            <a:endParaRPr lang="en-GB" sz="2800" dirty="0"/>
          </a:p>
          <a:p>
            <a:endParaRPr lang="en-GB" sz="2800" dirty="0"/>
          </a:p>
          <a:p>
            <a:endParaRPr lang="en-GB" sz="2800" dirty="0"/>
          </a:p>
          <a:p>
            <a:pPr marL="0" indent="0">
              <a:buNone/>
            </a:pPr>
            <a:endParaRPr lang="en-GB" dirty="0"/>
          </a:p>
          <a:p>
            <a:endParaRPr lang="en-GB" dirty="0"/>
          </a:p>
          <a:p>
            <a:endParaRPr lang="en-GB" dirty="0"/>
          </a:p>
        </p:txBody>
      </p:sp>
      <p:sp>
        <p:nvSpPr>
          <p:cNvPr id="3" name="Title 2"/>
          <p:cNvSpPr>
            <a:spLocks noGrp="1"/>
          </p:cNvSpPr>
          <p:nvPr>
            <p:ph type="title"/>
          </p:nvPr>
        </p:nvSpPr>
        <p:spPr/>
        <p:txBody>
          <a:bodyPr/>
          <a:lstStyle/>
          <a:p>
            <a:r>
              <a:rPr lang="en-GB" dirty="0" smtClean="0"/>
              <a:t>Exercise 3</a:t>
            </a:r>
            <a:endParaRPr lang="en-GB" dirty="0"/>
          </a:p>
        </p:txBody>
      </p:sp>
    </p:spTree>
    <p:extLst>
      <p:ext uri="{BB962C8B-B14F-4D97-AF65-F5344CB8AC3E}">
        <p14:creationId xmlns:p14="http://schemas.microsoft.com/office/powerpoint/2010/main" val="297212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3794879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8030489"/>
          </a:xfrm>
          <a:prstGeom prst="rect">
            <a:avLst/>
          </a:prstGeom>
        </p:spPr>
      </p:pic>
    </p:spTree>
    <p:extLst>
      <p:ext uri="{BB962C8B-B14F-4D97-AF65-F5344CB8AC3E}">
        <p14:creationId xmlns:p14="http://schemas.microsoft.com/office/powerpoint/2010/main" val="221862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268760"/>
            <a:ext cx="6912768" cy="7793045"/>
          </a:xfrm>
        </p:spPr>
      </p:pic>
    </p:spTree>
    <p:extLst>
      <p:ext uri="{BB962C8B-B14F-4D97-AF65-F5344CB8AC3E}">
        <p14:creationId xmlns:p14="http://schemas.microsoft.com/office/powerpoint/2010/main" val="1217785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8640"/>
            <a:ext cx="8473186" cy="6120680"/>
          </a:xfrm>
          <a:prstGeom prst="rect">
            <a:avLst/>
          </a:prstGeom>
        </p:spPr>
      </p:pic>
    </p:spTree>
    <p:extLst>
      <p:ext uri="{BB962C8B-B14F-4D97-AF65-F5344CB8AC3E}">
        <p14:creationId xmlns:p14="http://schemas.microsoft.com/office/powerpoint/2010/main" val="1591606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0" y="1052736"/>
            <a:ext cx="7829550" cy="866775"/>
          </a:xfrm>
        </p:spPr>
        <p:txBody>
          <a:bodyPr/>
          <a:lstStyle/>
          <a:p>
            <a:r>
              <a:rPr lang="en-GB" dirty="0" smtClean="0"/>
              <a:t>Timetable</a:t>
            </a:r>
            <a:endParaRPr lang="en-GB" dirty="0"/>
          </a:p>
        </p:txBody>
      </p:sp>
      <p:sp>
        <p:nvSpPr>
          <p:cNvPr id="3" name="Content Placeholder 2"/>
          <p:cNvSpPr>
            <a:spLocks noGrp="1"/>
          </p:cNvSpPr>
          <p:nvPr>
            <p:ph idx="1"/>
          </p:nvPr>
        </p:nvSpPr>
        <p:spPr>
          <a:xfrm>
            <a:off x="704850" y="1772816"/>
            <a:ext cx="7829550" cy="4248472"/>
          </a:xfrm>
        </p:spPr>
        <p:txBody>
          <a:bodyPr/>
          <a:lstStyle/>
          <a:p>
            <a:pPr lvl="0"/>
            <a:r>
              <a:rPr lang="en-GB" sz="2800" dirty="0" smtClean="0"/>
              <a:t>0930 Arrival</a:t>
            </a:r>
          </a:p>
          <a:p>
            <a:pPr lvl="0"/>
            <a:r>
              <a:rPr lang="en-GB" sz="2800" dirty="0" smtClean="0"/>
              <a:t>0945 </a:t>
            </a:r>
            <a:r>
              <a:rPr lang="en-GB" sz="2800" dirty="0"/>
              <a:t>Welcome and Introductions</a:t>
            </a:r>
          </a:p>
          <a:p>
            <a:pPr lvl="0"/>
            <a:r>
              <a:rPr lang="en-GB" sz="2800" dirty="0"/>
              <a:t>0950 User Showcase </a:t>
            </a:r>
            <a:r>
              <a:rPr lang="en-GB" sz="2800" dirty="0" smtClean="0"/>
              <a:t>– GHT (Samuel Clarke)</a:t>
            </a:r>
            <a:endParaRPr lang="en-GB" sz="2800" dirty="0"/>
          </a:p>
          <a:p>
            <a:pPr lvl="0"/>
            <a:r>
              <a:rPr lang="en-GB" sz="2800" dirty="0"/>
              <a:t>1000 Open </a:t>
            </a:r>
            <a:r>
              <a:rPr lang="en-GB" sz="2800" dirty="0" smtClean="0"/>
              <a:t>Data (Steven Flower - Open Data MRC, and Mike Wild - MCC)</a:t>
            </a:r>
            <a:endParaRPr lang="en-GB" sz="2800" dirty="0"/>
          </a:p>
          <a:p>
            <a:pPr lvl="0"/>
            <a:r>
              <a:rPr lang="en-GB" sz="2800" dirty="0"/>
              <a:t>1100 Coffee/ Review User Clinic Questions</a:t>
            </a:r>
          </a:p>
          <a:p>
            <a:pPr lvl="0"/>
            <a:r>
              <a:rPr lang="en-GB" sz="2800" dirty="0"/>
              <a:t>1115 Export Data- Demo</a:t>
            </a:r>
          </a:p>
          <a:p>
            <a:pPr lvl="0"/>
            <a:r>
              <a:rPr lang="en-GB" sz="2800" dirty="0"/>
              <a:t>1130 Export Data- Exercises</a:t>
            </a:r>
          </a:p>
          <a:p>
            <a:pPr lvl="0"/>
            <a:r>
              <a:rPr lang="en-GB" sz="2800" dirty="0"/>
              <a:t>1200 User Clinic and Lunch</a:t>
            </a:r>
          </a:p>
        </p:txBody>
      </p:sp>
      <p:grpSp>
        <p:nvGrpSpPr>
          <p:cNvPr id="4" name="Group 3"/>
          <p:cNvGrpSpPr/>
          <p:nvPr/>
        </p:nvGrpSpPr>
        <p:grpSpPr>
          <a:xfrm>
            <a:off x="6588224" y="210126"/>
            <a:ext cx="2066900" cy="338554"/>
            <a:chOff x="6105500" y="210126"/>
            <a:chExt cx="2066900" cy="33855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5500" y="286172"/>
              <a:ext cx="266700" cy="190500"/>
            </a:xfrm>
            <a:prstGeom prst="rect">
              <a:avLst/>
            </a:prstGeom>
          </p:spPr>
        </p:pic>
        <p:sp>
          <p:nvSpPr>
            <p:cNvPr id="6" name="TextBox 5"/>
            <p:cNvSpPr txBox="1"/>
            <p:nvPr/>
          </p:nvSpPr>
          <p:spPr>
            <a:xfrm>
              <a:off x="6328626" y="210126"/>
              <a:ext cx="1843774" cy="338554"/>
            </a:xfrm>
            <a:prstGeom prst="rect">
              <a:avLst/>
            </a:prstGeom>
            <a:noFill/>
          </p:spPr>
          <p:txBody>
            <a:bodyPr wrap="none" rtlCol="0">
              <a:spAutoFit/>
            </a:bodyPr>
            <a:lstStyle/>
            <a:p>
              <a:r>
                <a:rPr lang="en-GB" sz="1600" dirty="0" smtClean="0">
                  <a:solidFill>
                    <a:srgbClr val="26AAE1"/>
                  </a:solidFill>
                  <a:latin typeface="Futura Std Book" panose="020B0502020204020303" pitchFamily="34" charset="0"/>
                </a:rPr>
                <a:t>@</a:t>
              </a:r>
              <a:r>
                <a:rPr lang="en-GB" sz="1600" dirty="0" err="1" smtClean="0">
                  <a:solidFill>
                    <a:srgbClr val="26AAE1"/>
                  </a:solidFill>
                  <a:latin typeface="Futura Std Book" panose="020B0502020204020303" pitchFamily="34" charset="0"/>
                </a:rPr>
                <a:t>gmcvodatabases</a:t>
              </a:r>
              <a:endParaRPr lang="en-GB" sz="1600" dirty="0">
                <a:solidFill>
                  <a:srgbClr val="26AAE1"/>
                </a:solidFill>
                <a:latin typeface="Futura Std Book" panose="020B0502020204020303" pitchFamily="34" charset="0"/>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GB" dirty="0" smtClean="0"/>
              <a:t>Remember: </a:t>
            </a:r>
          </a:p>
          <a:p>
            <a:r>
              <a:rPr lang="en-GB" sz="2800" dirty="0"/>
              <a:t>Future meets - Thursdays</a:t>
            </a:r>
          </a:p>
          <a:p>
            <a:pPr lvl="1"/>
            <a:r>
              <a:rPr lang="en-GB" sz="2400" dirty="0" smtClean="0"/>
              <a:t>22</a:t>
            </a:r>
            <a:r>
              <a:rPr lang="en-GB" sz="2400" baseline="30000" dirty="0" smtClean="0"/>
              <a:t>nd</a:t>
            </a:r>
            <a:r>
              <a:rPr lang="en-GB" sz="2400" dirty="0" smtClean="0"/>
              <a:t> </a:t>
            </a:r>
            <a:r>
              <a:rPr lang="en-GB" sz="2400" dirty="0"/>
              <a:t>October 2015</a:t>
            </a:r>
          </a:p>
          <a:p>
            <a:r>
              <a:rPr lang="en-GB" sz="2800" dirty="0"/>
              <a:t>GMCVO Support </a:t>
            </a:r>
            <a:endParaRPr lang="en-GB" sz="2800" dirty="0" smtClean="0"/>
          </a:p>
          <a:p>
            <a:r>
              <a:rPr lang="en-GB" sz="2800" dirty="0" smtClean="0"/>
              <a:t>CiviCRM Meet ups</a:t>
            </a:r>
          </a:p>
          <a:p>
            <a:r>
              <a:rPr lang="en-GB" sz="2800" dirty="0" smtClean="0"/>
              <a:t>Online help</a:t>
            </a:r>
            <a:endParaRPr lang="en-GB" sz="2800" dirty="0"/>
          </a:p>
          <a:p>
            <a:pPr lvl="1"/>
            <a:r>
              <a:rPr lang="en-GB" sz="2400" dirty="0" smtClean="0"/>
              <a:t>Forums, </a:t>
            </a:r>
            <a:r>
              <a:rPr lang="en-GB" sz="2400" dirty="0" smtClean="0">
                <a:solidFill>
                  <a:srgbClr val="0070C0"/>
                </a:solidFill>
              </a:rPr>
              <a:t>forum.civicrm.org</a:t>
            </a:r>
            <a:r>
              <a:rPr lang="en-GB" sz="2400" dirty="0" smtClean="0"/>
              <a:t> </a:t>
            </a:r>
          </a:p>
          <a:p>
            <a:pPr lvl="1"/>
            <a:r>
              <a:rPr lang="en-GB" sz="2400" dirty="0" smtClean="0"/>
              <a:t>Documentation, </a:t>
            </a:r>
            <a:r>
              <a:rPr lang="en-GB" sz="2400" dirty="0" smtClean="0">
                <a:solidFill>
                  <a:srgbClr val="0070C0"/>
                </a:solidFill>
              </a:rPr>
              <a:t>book.civicrm.org</a:t>
            </a:r>
          </a:p>
          <a:p>
            <a:endParaRPr lang="en-GB" sz="2400" dirty="0"/>
          </a:p>
        </p:txBody>
      </p:sp>
      <p:sp>
        <p:nvSpPr>
          <p:cNvPr id="3" name="Title 2"/>
          <p:cNvSpPr>
            <a:spLocks noGrp="1"/>
          </p:cNvSpPr>
          <p:nvPr>
            <p:ph type="title"/>
          </p:nvPr>
        </p:nvSpPr>
        <p:spPr/>
        <p:txBody>
          <a:bodyPr/>
          <a:lstStyle/>
          <a:p>
            <a:r>
              <a:rPr lang="en-GB" dirty="0" smtClean="0"/>
              <a:t>Thanks for coming!</a:t>
            </a:r>
            <a:endParaRPr lang="en-GB" dirty="0"/>
          </a:p>
        </p:txBody>
      </p:sp>
      <p:grpSp>
        <p:nvGrpSpPr>
          <p:cNvPr id="4" name="Group 3"/>
          <p:cNvGrpSpPr/>
          <p:nvPr/>
        </p:nvGrpSpPr>
        <p:grpSpPr>
          <a:xfrm>
            <a:off x="6588224" y="210126"/>
            <a:ext cx="2066900" cy="338554"/>
            <a:chOff x="6105500" y="210126"/>
            <a:chExt cx="2066900" cy="33855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5500" y="286172"/>
              <a:ext cx="266700" cy="190500"/>
            </a:xfrm>
            <a:prstGeom prst="rect">
              <a:avLst/>
            </a:prstGeom>
          </p:spPr>
        </p:pic>
        <p:sp>
          <p:nvSpPr>
            <p:cNvPr id="6" name="TextBox 5"/>
            <p:cNvSpPr txBox="1"/>
            <p:nvPr/>
          </p:nvSpPr>
          <p:spPr>
            <a:xfrm>
              <a:off x="6328626" y="210126"/>
              <a:ext cx="1843774" cy="338554"/>
            </a:xfrm>
            <a:prstGeom prst="rect">
              <a:avLst/>
            </a:prstGeom>
            <a:noFill/>
          </p:spPr>
          <p:txBody>
            <a:bodyPr wrap="none" rtlCol="0">
              <a:spAutoFit/>
            </a:bodyPr>
            <a:lstStyle/>
            <a:p>
              <a:r>
                <a:rPr lang="en-GB" sz="1600" dirty="0" smtClean="0">
                  <a:solidFill>
                    <a:srgbClr val="26AAE1"/>
                  </a:solidFill>
                  <a:latin typeface="Futura Std Book" panose="020B0502020204020303" pitchFamily="34" charset="0"/>
                </a:rPr>
                <a:t>@</a:t>
              </a:r>
              <a:r>
                <a:rPr lang="en-GB" sz="1600" dirty="0" err="1" smtClean="0">
                  <a:solidFill>
                    <a:srgbClr val="26AAE1"/>
                  </a:solidFill>
                  <a:latin typeface="Futura Std Book" panose="020B0502020204020303" pitchFamily="34" charset="0"/>
                </a:rPr>
                <a:t>gmcvodatabases</a:t>
              </a:r>
              <a:endParaRPr lang="en-GB" sz="1600" dirty="0">
                <a:solidFill>
                  <a:srgbClr val="26AAE1"/>
                </a:solidFill>
                <a:latin typeface="Futura Std Book" panose="020B0502020204020303" pitchFamily="34" charset="0"/>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GMCVO end PPT slide"/>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123" name="Rectangle 2"/>
          <p:cNvSpPr>
            <a:spLocks noGrp="1" noChangeArrowheads="1"/>
          </p:cNvSpPr>
          <p:nvPr>
            <p:ph type="title"/>
          </p:nvPr>
        </p:nvSpPr>
        <p:spPr>
          <a:xfrm>
            <a:off x="704850" y="1295400"/>
            <a:ext cx="7829550" cy="866775"/>
          </a:xfrm>
        </p:spPr>
        <p:txBody>
          <a:bodyPr/>
          <a:lstStyle/>
          <a:p>
            <a:pPr eaLnBrk="1" hangingPunct="1"/>
            <a:r>
              <a:rPr lang="en-US" b="1" dirty="0" smtClean="0">
                <a:solidFill>
                  <a:schemeClr val="tx1"/>
                </a:solidFill>
              </a:rPr>
              <a:t>Thank-you for coming</a:t>
            </a:r>
          </a:p>
        </p:txBody>
      </p:sp>
      <p:sp>
        <p:nvSpPr>
          <p:cNvPr id="5124" name="Rectangle 3"/>
          <p:cNvSpPr>
            <a:spLocks noGrp="1" noChangeArrowheads="1"/>
          </p:cNvSpPr>
          <p:nvPr>
            <p:ph type="body" idx="1"/>
          </p:nvPr>
        </p:nvSpPr>
        <p:spPr>
          <a:xfrm>
            <a:off x="704850" y="2348880"/>
            <a:ext cx="7829550" cy="1918320"/>
          </a:xfrm>
        </p:spPr>
        <p:txBody>
          <a:bodyPr/>
          <a:lstStyle/>
          <a:p>
            <a:pPr marL="0" indent="0" eaLnBrk="1" hangingPunct="1">
              <a:buFontTx/>
              <a:buNone/>
            </a:pPr>
            <a:r>
              <a:rPr lang="en-US" sz="2800" b="1" dirty="0" smtClean="0">
                <a:solidFill>
                  <a:schemeClr val="bg1"/>
                </a:solidFill>
              </a:rPr>
              <a:t>Feedback appreciated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sz="2000" dirty="0"/>
              <a:t>The long term vision for GMCVO Databases is that we will: -</a:t>
            </a:r>
          </a:p>
          <a:p>
            <a:pPr lvl="0">
              <a:spcAft>
                <a:spcPts val="600"/>
              </a:spcAft>
            </a:pPr>
            <a:r>
              <a:rPr lang="en-GB" sz="2000" dirty="0"/>
              <a:t>Continue to support new and existing client organisations with excellent database services in the form of consultancy, system delivery and support. </a:t>
            </a:r>
          </a:p>
          <a:p>
            <a:pPr lvl="0">
              <a:spcAft>
                <a:spcPts val="600"/>
              </a:spcAft>
            </a:pPr>
            <a:r>
              <a:rPr lang="en-GB" sz="2000" dirty="0"/>
              <a:t>Maintain expertise, be in demand, have an outstanding reputation and be a leader amongst our peers.</a:t>
            </a:r>
          </a:p>
          <a:p>
            <a:pPr lvl="0">
              <a:spcAft>
                <a:spcPts val="600"/>
              </a:spcAft>
            </a:pPr>
            <a:r>
              <a:rPr lang="en-GB" sz="2000" dirty="0"/>
              <a:t>Generate a profit, grow at a challenging and manageable rate </a:t>
            </a:r>
            <a:r>
              <a:rPr lang="en-GB" sz="2000" dirty="0" smtClean="0"/>
              <a:t>to allow GMCVO to carry out its charitable objectives</a:t>
            </a:r>
            <a:endParaRPr lang="en-GB" sz="2000" dirty="0"/>
          </a:p>
        </p:txBody>
      </p:sp>
      <p:sp>
        <p:nvSpPr>
          <p:cNvPr id="3" name="Title 2"/>
          <p:cNvSpPr>
            <a:spLocks noGrp="1"/>
          </p:cNvSpPr>
          <p:nvPr>
            <p:ph type="title"/>
          </p:nvPr>
        </p:nvSpPr>
        <p:spPr/>
        <p:txBody>
          <a:bodyPr/>
          <a:lstStyle/>
          <a:p>
            <a:r>
              <a:rPr lang="en-GB" dirty="0" smtClean="0"/>
              <a:t>Vision</a:t>
            </a:r>
            <a:endParaRPr lang="en-GB" dirty="0"/>
          </a:p>
        </p:txBody>
      </p:sp>
      <p:grpSp>
        <p:nvGrpSpPr>
          <p:cNvPr id="4" name="Group 3"/>
          <p:cNvGrpSpPr/>
          <p:nvPr/>
        </p:nvGrpSpPr>
        <p:grpSpPr>
          <a:xfrm>
            <a:off x="6588224" y="210126"/>
            <a:ext cx="2066900" cy="338554"/>
            <a:chOff x="6105500" y="210126"/>
            <a:chExt cx="2066900" cy="33855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5500" y="286172"/>
              <a:ext cx="266700" cy="190500"/>
            </a:xfrm>
            <a:prstGeom prst="rect">
              <a:avLst/>
            </a:prstGeom>
          </p:spPr>
        </p:pic>
        <p:sp>
          <p:nvSpPr>
            <p:cNvPr id="6" name="TextBox 5"/>
            <p:cNvSpPr txBox="1"/>
            <p:nvPr/>
          </p:nvSpPr>
          <p:spPr>
            <a:xfrm>
              <a:off x="6328626" y="210126"/>
              <a:ext cx="1843774" cy="338554"/>
            </a:xfrm>
            <a:prstGeom prst="rect">
              <a:avLst/>
            </a:prstGeom>
            <a:noFill/>
          </p:spPr>
          <p:txBody>
            <a:bodyPr wrap="none" rtlCol="0">
              <a:spAutoFit/>
            </a:bodyPr>
            <a:lstStyle/>
            <a:p>
              <a:r>
                <a:rPr lang="en-GB" sz="1600" dirty="0" smtClean="0">
                  <a:solidFill>
                    <a:srgbClr val="26AAE1"/>
                  </a:solidFill>
                  <a:latin typeface="Futura Std Book" panose="020B0502020204020303" pitchFamily="34" charset="0"/>
                </a:rPr>
                <a:t>@</a:t>
              </a:r>
              <a:r>
                <a:rPr lang="en-GB" sz="1600" dirty="0" err="1" smtClean="0">
                  <a:solidFill>
                    <a:srgbClr val="26AAE1"/>
                  </a:solidFill>
                  <a:latin typeface="Futura Std Book" panose="020B0502020204020303" pitchFamily="34" charset="0"/>
                </a:rPr>
                <a:t>gmcvodatabases</a:t>
              </a:r>
              <a:endParaRPr lang="en-GB" sz="1600" dirty="0">
                <a:solidFill>
                  <a:srgbClr val="26AAE1"/>
                </a:solidFill>
                <a:latin typeface="Futura Std Book" panose="020B0502020204020303" pitchFamily="34" charset="0"/>
              </a:endParaRPr>
            </a:p>
          </p:txBody>
        </p:sp>
      </p:grpSp>
    </p:spTree>
    <p:extLst>
      <p:ext uri="{BB962C8B-B14F-4D97-AF65-F5344CB8AC3E}">
        <p14:creationId xmlns:p14="http://schemas.microsoft.com/office/powerpoint/2010/main" val="1919958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400" i="1" dirty="0" err="1" smtClean="0"/>
              <a:t>Pheo’s</a:t>
            </a:r>
            <a:r>
              <a:rPr lang="en-GB" sz="2400" i="1" dirty="0" smtClean="0"/>
              <a:t> slide here</a:t>
            </a:r>
            <a:endParaRPr lang="en-GB" sz="2400" i="1" dirty="0"/>
          </a:p>
        </p:txBody>
      </p:sp>
      <p:sp>
        <p:nvSpPr>
          <p:cNvPr id="3" name="Title 2"/>
          <p:cNvSpPr>
            <a:spLocks noGrp="1"/>
          </p:cNvSpPr>
          <p:nvPr>
            <p:ph type="title"/>
          </p:nvPr>
        </p:nvSpPr>
        <p:spPr/>
        <p:txBody>
          <a:bodyPr/>
          <a:lstStyle/>
          <a:p>
            <a:r>
              <a:rPr lang="en-GB" dirty="0" smtClean="0"/>
              <a:t>Feedback from last time...</a:t>
            </a:r>
            <a:endParaRPr lang="en-GB" dirty="0"/>
          </a:p>
        </p:txBody>
      </p:sp>
      <p:grpSp>
        <p:nvGrpSpPr>
          <p:cNvPr id="4" name="Group 3"/>
          <p:cNvGrpSpPr/>
          <p:nvPr/>
        </p:nvGrpSpPr>
        <p:grpSpPr>
          <a:xfrm>
            <a:off x="6588224" y="210126"/>
            <a:ext cx="2066900" cy="338554"/>
            <a:chOff x="6105500" y="210126"/>
            <a:chExt cx="2066900" cy="33855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5500" y="286172"/>
              <a:ext cx="266700" cy="190500"/>
            </a:xfrm>
            <a:prstGeom prst="rect">
              <a:avLst/>
            </a:prstGeom>
          </p:spPr>
        </p:pic>
        <p:sp>
          <p:nvSpPr>
            <p:cNvPr id="6" name="TextBox 5"/>
            <p:cNvSpPr txBox="1"/>
            <p:nvPr/>
          </p:nvSpPr>
          <p:spPr>
            <a:xfrm>
              <a:off x="6328626" y="210126"/>
              <a:ext cx="1843774" cy="338554"/>
            </a:xfrm>
            <a:prstGeom prst="rect">
              <a:avLst/>
            </a:prstGeom>
            <a:noFill/>
          </p:spPr>
          <p:txBody>
            <a:bodyPr wrap="none" rtlCol="0">
              <a:spAutoFit/>
            </a:bodyPr>
            <a:lstStyle/>
            <a:p>
              <a:r>
                <a:rPr lang="en-GB" sz="1600" dirty="0" smtClean="0">
                  <a:solidFill>
                    <a:srgbClr val="26AAE1"/>
                  </a:solidFill>
                  <a:latin typeface="Futura Std Book" panose="020B0502020204020303" pitchFamily="34" charset="0"/>
                </a:rPr>
                <a:t>@</a:t>
              </a:r>
              <a:r>
                <a:rPr lang="en-GB" sz="1600" dirty="0" err="1" smtClean="0">
                  <a:solidFill>
                    <a:srgbClr val="26AAE1"/>
                  </a:solidFill>
                  <a:latin typeface="Futura Std Book" panose="020B0502020204020303" pitchFamily="34" charset="0"/>
                </a:rPr>
                <a:t>gmcvodatabases</a:t>
              </a:r>
              <a:endParaRPr lang="en-GB" sz="1600" dirty="0">
                <a:solidFill>
                  <a:srgbClr val="26AAE1"/>
                </a:solidFill>
                <a:latin typeface="Futura Std Book" panose="020B0502020204020303" pitchFamily="34" charset="0"/>
              </a:endParaRPr>
            </a:p>
          </p:txBody>
        </p:sp>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21" y="0"/>
            <a:ext cx="9136531"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70" y="332656"/>
            <a:ext cx="2458446" cy="704754"/>
          </a:xfrm>
          <a:prstGeom prst="rect">
            <a:avLst/>
          </a:prstGeom>
        </p:spPr>
      </p:pic>
      <p:sp>
        <p:nvSpPr>
          <p:cNvPr id="6" name="TextBox 5"/>
          <p:cNvSpPr txBox="1"/>
          <p:nvPr/>
        </p:nvSpPr>
        <p:spPr>
          <a:xfrm>
            <a:off x="452561" y="1280252"/>
            <a:ext cx="5703337" cy="1554272"/>
          </a:xfrm>
          <a:prstGeom prst="rect">
            <a:avLst/>
          </a:prstGeom>
          <a:noFill/>
        </p:spPr>
        <p:txBody>
          <a:bodyPr wrap="square" rtlCol="0">
            <a:spAutoFit/>
          </a:bodyPr>
          <a:lstStyle/>
          <a:p>
            <a:r>
              <a:rPr lang="en-GB" sz="1800" b="1" dirty="0"/>
              <a:t>What was the most useful part of the day?</a:t>
            </a:r>
          </a:p>
          <a:p>
            <a:pPr>
              <a:spcBef>
                <a:spcPts val="600"/>
              </a:spcBef>
            </a:pPr>
            <a:r>
              <a:rPr lang="en-GB" sz="1800" i="1" dirty="0" smtClean="0"/>
              <a:t>“</a:t>
            </a:r>
            <a:r>
              <a:rPr lang="en-GB" sz="1800" i="1" dirty="0"/>
              <a:t>Learning about what the software can do”</a:t>
            </a:r>
          </a:p>
          <a:p>
            <a:r>
              <a:rPr lang="en-GB" sz="1800" i="1" dirty="0"/>
              <a:t>“Managing events”</a:t>
            </a:r>
          </a:p>
          <a:p>
            <a:r>
              <a:rPr lang="en-GB" sz="1800" i="1" dirty="0"/>
              <a:t>“Schedule reminder functions”</a:t>
            </a:r>
          </a:p>
          <a:p>
            <a:r>
              <a:rPr lang="en-GB" sz="1800" i="1" dirty="0"/>
              <a:t>“How different parts of the CRM link together”</a:t>
            </a:r>
          </a:p>
        </p:txBody>
      </p:sp>
      <p:sp>
        <p:nvSpPr>
          <p:cNvPr id="7" name="TextBox 6"/>
          <p:cNvSpPr txBox="1"/>
          <p:nvPr/>
        </p:nvSpPr>
        <p:spPr>
          <a:xfrm>
            <a:off x="3304229" y="3174631"/>
            <a:ext cx="5441812" cy="1492716"/>
          </a:xfrm>
          <a:prstGeom prst="rect">
            <a:avLst/>
          </a:prstGeom>
          <a:noFill/>
        </p:spPr>
        <p:txBody>
          <a:bodyPr wrap="square" rtlCol="0">
            <a:spAutoFit/>
          </a:bodyPr>
          <a:lstStyle/>
          <a:p>
            <a:pPr algn="r"/>
            <a:r>
              <a:rPr lang="en-GB" sz="1800" b="1" dirty="0"/>
              <a:t>What changes could be made to improve future user groups?</a:t>
            </a:r>
          </a:p>
          <a:p>
            <a:pPr algn="r">
              <a:spcBef>
                <a:spcPts val="600"/>
              </a:spcBef>
            </a:pPr>
            <a:r>
              <a:rPr lang="en-GB" sz="1800" i="1" dirty="0" smtClean="0"/>
              <a:t>“</a:t>
            </a:r>
            <a:r>
              <a:rPr lang="en-GB" sz="1800" i="1" dirty="0"/>
              <a:t>More frequent events”</a:t>
            </a:r>
          </a:p>
          <a:p>
            <a:pPr algn="r"/>
            <a:r>
              <a:rPr lang="en-GB" sz="1800" i="1" dirty="0"/>
              <a:t>“Focus on key areas in different meetings”</a:t>
            </a:r>
          </a:p>
          <a:p>
            <a:pPr algn="r"/>
            <a:endParaRPr lang="en-GB" sz="1400" i="1" dirty="0"/>
          </a:p>
        </p:txBody>
      </p:sp>
      <p:sp>
        <p:nvSpPr>
          <p:cNvPr id="8" name="TextBox 7"/>
          <p:cNvSpPr txBox="1"/>
          <p:nvPr/>
        </p:nvSpPr>
        <p:spPr>
          <a:xfrm>
            <a:off x="455174" y="4825084"/>
            <a:ext cx="6334475" cy="1646605"/>
          </a:xfrm>
          <a:prstGeom prst="rect">
            <a:avLst/>
          </a:prstGeom>
          <a:noFill/>
        </p:spPr>
        <p:txBody>
          <a:bodyPr wrap="square" rtlCol="0">
            <a:spAutoFit/>
          </a:bodyPr>
          <a:lstStyle/>
          <a:p>
            <a:r>
              <a:rPr lang="en-GB" sz="1600" b="1" dirty="0" smtClean="0"/>
              <a:t>Any other comments about the St Thomas Centre?</a:t>
            </a:r>
            <a:endParaRPr lang="en-GB" sz="1600" b="1" dirty="0"/>
          </a:p>
          <a:p>
            <a:pPr>
              <a:spcBef>
                <a:spcPts val="600"/>
              </a:spcBef>
            </a:pPr>
            <a:r>
              <a:rPr lang="en-GB" sz="1600" i="1" dirty="0" smtClean="0"/>
              <a:t>“Great venue”</a:t>
            </a:r>
            <a:endParaRPr lang="en-GB" sz="1600" i="1" dirty="0"/>
          </a:p>
          <a:p>
            <a:r>
              <a:rPr lang="en-GB" sz="1600" i="1" dirty="0" smtClean="0"/>
              <a:t>“Knowledgeable &amp; helpful staff”</a:t>
            </a:r>
            <a:endParaRPr lang="en-GB" sz="1600" i="1" dirty="0"/>
          </a:p>
          <a:p>
            <a:r>
              <a:rPr lang="en-GB" sz="1600" i="1" dirty="0"/>
              <a:t>“</a:t>
            </a:r>
            <a:r>
              <a:rPr lang="en-GB" sz="1600" i="1" dirty="0" smtClean="0"/>
              <a:t>Support was brilliant”</a:t>
            </a:r>
            <a:endParaRPr lang="en-GB" sz="1600" i="1" dirty="0"/>
          </a:p>
          <a:p>
            <a:r>
              <a:rPr lang="en-GB" sz="1600" i="1" dirty="0" smtClean="0"/>
              <a:t>“Very nice lunch”</a:t>
            </a:r>
          </a:p>
          <a:p>
            <a:r>
              <a:rPr lang="en-GB" sz="1600" i="1" dirty="0" smtClean="0"/>
              <a:t>“Lovely venue”</a:t>
            </a:r>
            <a:endParaRPr lang="en-GB" sz="1600" i="1" dirty="0"/>
          </a:p>
        </p:txBody>
      </p:sp>
    </p:spTree>
    <p:extLst>
      <p:ext uri="{BB962C8B-B14F-4D97-AF65-F5344CB8AC3E}">
        <p14:creationId xmlns:p14="http://schemas.microsoft.com/office/powerpoint/2010/main" val="193322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04850" y="1295400"/>
            <a:ext cx="7829550" cy="866775"/>
          </a:xfrm>
        </p:spPr>
        <p:txBody>
          <a:bodyPr/>
          <a:lstStyle/>
          <a:p>
            <a:pPr eaLnBrk="1" hangingPunct="1"/>
            <a:r>
              <a:rPr lang="en-US" dirty="0" smtClean="0"/>
              <a:t>Introduction</a:t>
            </a:r>
          </a:p>
        </p:txBody>
      </p:sp>
      <p:sp>
        <p:nvSpPr>
          <p:cNvPr id="4099" name="Rectangle 3"/>
          <p:cNvSpPr>
            <a:spLocks noGrp="1" noChangeArrowheads="1"/>
          </p:cNvSpPr>
          <p:nvPr>
            <p:ph type="body" idx="1"/>
          </p:nvPr>
        </p:nvSpPr>
        <p:spPr>
          <a:xfrm>
            <a:off x="704850" y="2209800"/>
            <a:ext cx="7829550" cy="4099520"/>
          </a:xfrm>
        </p:spPr>
        <p:txBody>
          <a:bodyPr/>
          <a:lstStyle/>
          <a:p>
            <a:r>
              <a:rPr lang="en-GB" sz="2800" dirty="0" smtClean="0"/>
              <a:t>New services</a:t>
            </a:r>
          </a:p>
          <a:p>
            <a:pPr lvl="1"/>
            <a:r>
              <a:rPr lang="en-GB" sz="2400" dirty="0" smtClean="0"/>
              <a:t>Copyrighting</a:t>
            </a:r>
          </a:p>
          <a:p>
            <a:pPr lvl="1"/>
            <a:r>
              <a:rPr lang="en-GB" sz="2400" dirty="0" smtClean="0"/>
              <a:t>Google Ads Grants </a:t>
            </a:r>
          </a:p>
          <a:p>
            <a:r>
              <a:rPr lang="en-GB" sz="2800" dirty="0" smtClean="0"/>
              <a:t>Future meets - Thursdays</a:t>
            </a:r>
          </a:p>
          <a:p>
            <a:pPr lvl="1"/>
            <a:r>
              <a:rPr lang="en-GB" sz="2400" dirty="0" smtClean="0"/>
              <a:t>22</a:t>
            </a:r>
            <a:r>
              <a:rPr lang="en-GB" sz="2400" baseline="30000" dirty="0" smtClean="0"/>
              <a:t>nd</a:t>
            </a:r>
            <a:r>
              <a:rPr lang="en-GB" sz="2400" dirty="0" smtClean="0"/>
              <a:t> October 2015</a:t>
            </a:r>
          </a:p>
          <a:p>
            <a:pPr eaLnBrk="1" hangingPunct="1">
              <a:buNone/>
            </a:pPr>
            <a:endParaRPr lang="en-US" sz="2800" dirty="0" smtClean="0"/>
          </a:p>
        </p:txBody>
      </p:sp>
      <p:grpSp>
        <p:nvGrpSpPr>
          <p:cNvPr id="4" name="Group 3"/>
          <p:cNvGrpSpPr/>
          <p:nvPr/>
        </p:nvGrpSpPr>
        <p:grpSpPr>
          <a:xfrm>
            <a:off x="6588224" y="210126"/>
            <a:ext cx="2066900" cy="338554"/>
            <a:chOff x="6105500" y="210126"/>
            <a:chExt cx="2066900" cy="33855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5500" y="286172"/>
              <a:ext cx="266700" cy="190500"/>
            </a:xfrm>
            <a:prstGeom prst="rect">
              <a:avLst/>
            </a:prstGeom>
          </p:spPr>
        </p:pic>
        <p:sp>
          <p:nvSpPr>
            <p:cNvPr id="6" name="TextBox 5"/>
            <p:cNvSpPr txBox="1"/>
            <p:nvPr/>
          </p:nvSpPr>
          <p:spPr>
            <a:xfrm>
              <a:off x="6328626" y="210126"/>
              <a:ext cx="1843774" cy="338554"/>
            </a:xfrm>
            <a:prstGeom prst="rect">
              <a:avLst/>
            </a:prstGeom>
            <a:noFill/>
          </p:spPr>
          <p:txBody>
            <a:bodyPr wrap="none" rtlCol="0">
              <a:spAutoFit/>
            </a:bodyPr>
            <a:lstStyle/>
            <a:p>
              <a:r>
                <a:rPr lang="en-GB" sz="1600" dirty="0" smtClean="0">
                  <a:solidFill>
                    <a:srgbClr val="26AAE1"/>
                  </a:solidFill>
                  <a:latin typeface="Futura Std Book" panose="020B0502020204020303" pitchFamily="34" charset="0"/>
                </a:rPr>
                <a:t>@</a:t>
              </a:r>
              <a:r>
                <a:rPr lang="en-GB" sz="1600" dirty="0" err="1" smtClean="0">
                  <a:solidFill>
                    <a:srgbClr val="26AAE1"/>
                  </a:solidFill>
                  <a:latin typeface="Futura Std Book" panose="020B0502020204020303" pitchFamily="34" charset="0"/>
                </a:rPr>
                <a:t>gmcvodatabases</a:t>
              </a:r>
              <a:endParaRPr lang="en-GB" sz="1600" dirty="0">
                <a:solidFill>
                  <a:srgbClr val="26AAE1"/>
                </a:solidFill>
                <a:latin typeface="Futura Std Book" panose="020B0502020204020303"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
          <p:cNvGrpSpPr>
            <a:grpSpLocks/>
          </p:cNvGrpSpPr>
          <p:nvPr/>
        </p:nvGrpSpPr>
        <p:grpSpPr bwMode="auto">
          <a:xfrm>
            <a:off x="0" y="0"/>
            <a:ext cx="9220200" cy="6934200"/>
            <a:chOff x="0" y="0"/>
            <a:chExt cx="9220200" cy="6934200"/>
          </a:xfrm>
        </p:grpSpPr>
        <p:sp>
          <p:nvSpPr>
            <p:cNvPr id="3078" name="Rectangle 2"/>
            <p:cNvSpPr>
              <a:spLocks noChangeArrowheads="1"/>
            </p:cNvSpPr>
            <p:nvPr/>
          </p:nvSpPr>
          <p:spPr bwMode="auto">
            <a:xfrm>
              <a:off x="0" y="0"/>
              <a:ext cx="9220200" cy="6934200"/>
            </a:xfrm>
            <a:prstGeom prst="rect">
              <a:avLst/>
            </a:prstGeom>
            <a:solidFill>
              <a:srgbClr val="E50043"/>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endParaRPr lang="en-GB" altLang="en-US">
                <a:latin typeface="Calibri" panose="020F0502020204030204" pitchFamily="34" charset="0"/>
              </a:endParaRPr>
            </a:p>
          </p:txBody>
        </p:sp>
        <p:pic>
          <p:nvPicPr>
            <p:cNvPr id="3079" name="Picture 8" descr="logo.jpg                                                       0018E91BHouse                          7C2688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189163"/>
              <a:ext cx="2871788"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4" descr="hatch_logo.pct                                                 0018E91BHouse                          7C26887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04800"/>
              <a:ext cx="4181475" cy="624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5" name="Text Box 9"/>
          <p:cNvSpPr txBox="1">
            <a:spLocks noChangeArrowheads="1"/>
          </p:cNvSpPr>
          <p:nvPr/>
        </p:nvSpPr>
        <p:spPr bwMode="auto">
          <a:xfrm>
            <a:off x="3886200" y="3200400"/>
            <a:ext cx="48768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spcBef>
                <a:spcPct val="50000"/>
              </a:spcBef>
            </a:pPr>
            <a:r>
              <a:rPr lang="en-US" altLang="en-US">
                <a:solidFill>
                  <a:schemeClr val="bg1"/>
                </a:solidFill>
                <a:latin typeface="TitilliumText22L Lt" pitchFamily="50" charset="0"/>
              </a:rPr>
              <a:t>Volunteers and CiviCRM</a:t>
            </a:r>
            <a:br>
              <a:rPr lang="en-US" altLang="en-US">
                <a:solidFill>
                  <a:schemeClr val="bg1"/>
                </a:solidFill>
                <a:latin typeface="TitilliumText22L Lt" pitchFamily="50" charset="0"/>
              </a:rPr>
            </a:br>
            <a:r>
              <a:rPr lang="en-US" altLang="en-US">
                <a:solidFill>
                  <a:schemeClr val="bg1"/>
                </a:solidFill>
                <a:latin typeface="TitilliumText22L Lt" pitchFamily="50" charset="0"/>
              </a:rPr>
              <a:t>at George House Trust</a:t>
            </a:r>
            <a:endParaRPr lang="en-US" altLang="en-US" sz="1400">
              <a:solidFill>
                <a:schemeClr val="bg1"/>
              </a:solidFill>
              <a:latin typeface="TitilliumText22L Lt" pitchFamily="50" charset="0"/>
            </a:endParaRPr>
          </a:p>
          <a:p>
            <a:endParaRPr lang="en-US" altLang="en-US" sz="1400">
              <a:solidFill>
                <a:schemeClr val="bg1"/>
              </a:solidFill>
              <a:latin typeface="TitilliumText22L Lt" pitchFamily="50" charset="0"/>
            </a:endParaRPr>
          </a:p>
          <a:p>
            <a:r>
              <a:rPr lang="en-US" altLang="en-US" sz="1600">
                <a:solidFill>
                  <a:schemeClr val="bg1"/>
                </a:solidFill>
                <a:latin typeface="TitilliumText22L Lt" pitchFamily="50" charset="0"/>
              </a:rPr>
              <a:t>To: 	Databases User Network</a:t>
            </a:r>
          </a:p>
          <a:p>
            <a:r>
              <a:rPr lang="en-US" altLang="en-US" sz="1600">
                <a:solidFill>
                  <a:schemeClr val="bg1"/>
                </a:solidFill>
                <a:latin typeface="TitilliumText22L Lt" pitchFamily="50" charset="0"/>
              </a:rPr>
              <a:t>By: 	Samuel Clarke</a:t>
            </a:r>
          </a:p>
          <a:p>
            <a:r>
              <a:rPr lang="en-US" altLang="en-US" sz="1600">
                <a:solidFill>
                  <a:schemeClr val="bg1"/>
                </a:solidFill>
                <a:latin typeface="TitilliumText22L Lt" pitchFamily="50" charset="0"/>
              </a:rPr>
              <a:t>Date:	June 2015</a:t>
            </a:r>
            <a:endParaRPr lang="en-US" altLang="en-US" sz="1600">
              <a:latin typeface="TitilliumText22L Lt" pitchFamily="50" charset="0"/>
            </a:endParaRPr>
          </a:p>
        </p:txBody>
      </p:sp>
      <p:sp>
        <p:nvSpPr>
          <p:cNvPr id="3076" name="Text Box 10"/>
          <p:cNvSpPr txBox="1">
            <a:spLocks noChangeArrowheads="1"/>
          </p:cNvSpPr>
          <p:nvPr/>
        </p:nvSpPr>
        <p:spPr bwMode="auto">
          <a:xfrm>
            <a:off x="304800" y="5394325"/>
            <a:ext cx="3124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r>
              <a:rPr lang="en-US" altLang="en-US" sz="1000">
                <a:solidFill>
                  <a:schemeClr val="bg1"/>
                </a:solidFill>
                <a:latin typeface="Arial" panose="020B0604020202020204" pitchFamily="34" charset="0"/>
              </a:rPr>
              <a:t>Tel: 0161 274 4499  Email: info@ght.org.uk</a:t>
            </a:r>
          </a:p>
          <a:p>
            <a:r>
              <a:rPr lang="en-US" altLang="en-US" sz="1000">
                <a:solidFill>
                  <a:schemeClr val="bg1"/>
                </a:solidFill>
                <a:latin typeface="Arial" panose="020B0604020202020204" pitchFamily="34" charset="0"/>
              </a:rPr>
              <a:t>77 Ardwick Green North,  Manchester M12 6FX</a:t>
            </a:r>
          </a:p>
          <a:p>
            <a:pPr>
              <a:spcBef>
                <a:spcPct val="50000"/>
              </a:spcBef>
            </a:pPr>
            <a:endParaRPr lang="en-US" altLang="en-US" sz="1000">
              <a:latin typeface="Arial" panose="020B0604020202020204" pitchFamily="34" charset="0"/>
            </a:endParaRPr>
          </a:p>
        </p:txBody>
      </p:sp>
      <p:sp>
        <p:nvSpPr>
          <p:cNvPr id="3077" name="Text Box 11"/>
          <p:cNvSpPr txBox="1">
            <a:spLocks noChangeArrowheads="1"/>
          </p:cNvSpPr>
          <p:nvPr/>
        </p:nvSpPr>
        <p:spPr bwMode="auto">
          <a:xfrm>
            <a:off x="3984625" y="1143000"/>
            <a:ext cx="3787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spcBef>
                <a:spcPct val="50000"/>
              </a:spcBef>
            </a:pPr>
            <a:r>
              <a:rPr lang="en-US" altLang="en-US" sz="1600">
                <a:solidFill>
                  <a:schemeClr val="bg1"/>
                </a:solidFill>
                <a:latin typeface="Arial" panose="020B0604020202020204" pitchFamily="34" charset="0"/>
              </a:rPr>
              <a:t>www.ght.org.uk</a:t>
            </a:r>
          </a:p>
        </p:txBody>
      </p:sp>
    </p:spTree>
    <p:extLst>
      <p:ext uri="{BB962C8B-B14F-4D97-AF65-F5344CB8AC3E}">
        <p14:creationId xmlns:p14="http://schemas.microsoft.com/office/powerpoint/2010/main" val="2539631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Placeholder 1"/>
          <p:cNvSpPr>
            <a:spLocks noGrp="1"/>
          </p:cNvSpPr>
          <p:nvPr>
            <p:ph type="body" sz="quarter" idx="10"/>
          </p:nvPr>
        </p:nvSpPr>
        <p:spPr bwMode="auto">
          <a:xfrm>
            <a:off x="468313" y="850900"/>
            <a:ext cx="8207375"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tLang="en-US" sz="2400" b="1" dirty="0" smtClean="0">
              <a:solidFill>
                <a:srgbClr val="404040"/>
              </a:solidFill>
            </a:endParaRPr>
          </a:p>
          <a:p>
            <a:r>
              <a:rPr lang="en-GB" altLang="en-US" sz="2400" b="1" dirty="0" smtClean="0">
                <a:solidFill>
                  <a:srgbClr val="404040"/>
                </a:solidFill>
              </a:rPr>
              <a:t>DBS Roles</a:t>
            </a:r>
          </a:p>
          <a:p>
            <a:pPr lvl="1"/>
            <a:r>
              <a:rPr lang="en-GB" altLang="en-US" sz="2000" b="1" dirty="0" smtClean="0">
                <a:solidFill>
                  <a:srgbClr val="404040"/>
                </a:solidFill>
              </a:rPr>
              <a:t>Custom fields for convictions data</a:t>
            </a:r>
          </a:p>
          <a:p>
            <a:pPr lvl="1"/>
            <a:r>
              <a:rPr lang="en-GB" altLang="en-US" sz="2000" b="1" dirty="0" smtClean="0">
                <a:solidFill>
                  <a:srgbClr val="404040"/>
                </a:solidFill>
              </a:rPr>
              <a:t>Criminal Record Declaration</a:t>
            </a:r>
          </a:p>
          <a:p>
            <a:pPr lvl="1"/>
            <a:r>
              <a:rPr lang="en-GB" altLang="en-US" sz="2000" b="1" dirty="0" smtClean="0">
                <a:solidFill>
                  <a:srgbClr val="404040"/>
                </a:solidFill>
              </a:rPr>
              <a:t>Automated Reminders</a:t>
            </a:r>
          </a:p>
          <a:p>
            <a:endParaRPr lang="en-GB" altLang="en-US" sz="2400" b="1" dirty="0" smtClean="0">
              <a:solidFill>
                <a:srgbClr val="404040"/>
              </a:solidFill>
            </a:endParaRPr>
          </a:p>
          <a:p>
            <a:r>
              <a:rPr lang="en-GB" altLang="en-US" sz="2400" b="1" dirty="0" smtClean="0">
                <a:solidFill>
                  <a:srgbClr val="404040"/>
                </a:solidFill>
              </a:rPr>
              <a:t>Peer Mentoring</a:t>
            </a:r>
          </a:p>
          <a:p>
            <a:pPr lvl="1"/>
            <a:r>
              <a:rPr lang="en-GB" altLang="en-US" sz="2000" b="1" dirty="0" smtClean="0">
                <a:solidFill>
                  <a:srgbClr val="404040"/>
                </a:solidFill>
              </a:rPr>
              <a:t>Guidance and support from mentor to mentee</a:t>
            </a:r>
          </a:p>
          <a:p>
            <a:pPr lvl="1"/>
            <a:r>
              <a:rPr lang="en-GB" altLang="en-US" sz="2000" b="1" dirty="0" smtClean="0">
                <a:solidFill>
                  <a:srgbClr val="404040"/>
                </a:solidFill>
              </a:rPr>
              <a:t>Meeting documented with form based on relationship</a:t>
            </a:r>
          </a:p>
          <a:p>
            <a:pPr lvl="1"/>
            <a:r>
              <a:rPr lang="en-GB" altLang="en-US" sz="2000" b="1" dirty="0" smtClean="0">
                <a:solidFill>
                  <a:srgbClr val="404040"/>
                </a:solidFill>
              </a:rPr>
              <a:t>Conditioned logic allows for targeted follow-up</a:t>
            </a:r>
          </a:p>
          <a:p>
            <a:pPr lvl="1"/>
            <a:endParaRPr lang="en-GB" altLang="en-US" sz="2000" b="1" dirty="0" smtClean="0">
              <a:solidFill>
                <a:srgbClr val="404040"/>
              </a:solidFill>
            </a:endParaRPr>
          </a:p>
          <a:p>
            <a:pPr lvl="1"/>
            <a:endParaRPr lang="en-GB" altLang="en-US" sz="2000" b="1" dirty="0" smtClean="0">
              <a:solidFill>
                <a:srgbClr val="404040"/>
              </a:solidFill>
            </a:endParaRPr>
          </a:p>
          <a:p>
            <a:endParaRPr lang="en-GB" altLang="en-US" sz="2800" b="1" dirty="0" smtClean="0">
              <a:solidFill>
                <a:srgbClr val="404040"/>
              </a:solidFill>
            </a:endParaRPr>
          </a:p>
          <a:p>
            <a:endParaRPr lang="en-GB" altLang="en-US" sz="2800" b="1" dirty="0" smtClean="0">
              <a:solidFill>
                <a:srgbClr val="404040"/>
              </a:solidFill>
            </a:endParaRPr>
          </a:p>
          <a:p>
            <a:endParaRPr lang="en-GB" altLang="en-US" sz="2800" b="1" dirty="0" smtClean="0">
              <a:solidFill>
                <a:srgbClr val="404040"/>
              </a:solidFill>
            </a:endParaRPr>
          </a:p>
        </p:txBody>
      </p:sp>
      <p:sp>
        <p:nvSpPr>
          <p:cNvPr id="4099" name="Title 3"/>
          <p:cNvSpPr>
            <a:spLocks noGrp="1"/>
          </p:cNvSpPr>
          <p:nvPr>
            <p:ph type="title"/>
          </p:nvPr>
        </p:nvSpPr>
        <p:spPr bwMode="auto">
          <a:xfrm>
            <a:off x="900113" y="279400"/>
            <a:ext cx="8243887" cy="57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50000"/>
              </a:spcBef>
            </a:pPr>
            <a:r>
              <a:rPr lang="en-US" altLang="en-US" b="1" dirty="0" smtClean="0">
                <a:solidFill>
                  <a:srgbClr val="E50043"/>
                </a:solidFill>
                <a:latin typeface="TitilliumText22L Rg" pitchFamily="50" charset="0"/>
              </a:rPr>
              <a:t>Volunteering with Service Users</a:t>
            </a:r>
            <a:endParaRPr lang="en-US" altLang="en-US" b="1" dirty="0" smtClean="0">
              <a:solidFill>
                <a:srgbClr val="FFFFFF"/>
              </a:solidFill>
              <a:latin typeface="TitilliumText22L Rg" pitchFamily="50" charset="0"/>
            </a:endParaRPr>
          </a:p>
        </p:txBody>
      </p:sp>
    </p:spTree>
    <p:extLst>
      <p:ext uri="{BB962C8B-B14F-4D97-AF65-F5344CB8AC3E}">
        <p14:creationId xmlns:p14="http://schemas.microsoft.com/office/powerpoint/2010/main" val="3117690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Geneva"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Geneva"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2323</TotalTime>
  <Words>898</Words>
  <Application>Microsoft Office PowerPoint</Application>
  <PresentationFormat>On-screen Show (4:3)</PresentationFormat>
  <Paragraphs>200</Paragraphs>
  <Slides>31</Slides>
  <Notes>10</Notes>
  <HiddenSlides>4</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31</vt:i4>
      </vt:variant>
    </vt:vector>
  </HeadingPairs>
  <TitlesOfParts>
    <vt:vector size="43" baseType="lpstr">
      <vt:lpstr>Arial</vt:lpstr>
      <vt:lpstr>Arial Bold</vt:lpstr>
      <vt:lpstr>Calibri</vt:lpstr>
      <vt:lpstr>Calibri Light</vt:lpstr>
      <vt:lpstr>Futura Std Book</vt:lpstr>
      <vt:lpstr>Geneva</vt:lpstr>
      <vt:lpstr>Times</vt:lpstr>
      <vt:lpstr>TitilliumText22L Lt</vt:lpstr>
      <vt:lpstr>TitilliumText22L Rg</vt:lpstr>
      <vt:lpstr>Blank Presentation</vt:lpstr>
      <vt:lpstr>Office Theme</vt:lpstr>
      <vt:lpstr>1_Blank Presentation</vt:lpstr>
      <vt:lpstr>Databases User Network Day</vt:lpstr>
      <vt:lpstr>PowerPoint Presentation</vt:lpstr>
      <vt:lpstr>Timetable</vt:lpstr>
      <vt:lpstr>Vision</vt:lpstr>
      <vt:lpstr>Feedback from last time...</vt:lpstr>
      <vt:lpstr>PowerPoint Presentation</vt:lpstr>
      <vt:lpstr>Introduction</vt:lpstr>
      <vt:lpstr>PowerPoint Presentation</vt:lpstr>
      <vt:lpstr>Volunteering with Service Users</vt:lpstr>
      <vt:lpstr>Volunteering in the Office</vt:lpstr>
      <vt:lpstr>Exporting Data</vt:lpstr>
      <vt:lpstr>PowerPoint Presentation</vt:lpstr>
      <vt:lpstr>Export contact information:</vt:lpstr>
      <vt:lpstr>PowerPoint Presentation</vt:lpstr>
      <vt:lpstr>PowerPoint Presentation</vt:lpstr>
      <vt:lpstr>CSV export</vt:lpstr>
      <vt:lpstr>Advance search – display result as</vt:lpstr>
      <vt:lpstr>PowerPoint Presentation</vt:lpstr>
      <vt:lpstr>Participant Export CSV</vt:lpstr>
      <vt:lpstr>Membership</vt:lpstr>
      <vt:lpstr>Contributions</vt:lpstr>
      <vt:lpstr>PowerPoint Presentation</vt:lpstr>
      <vt:lpstr>Exercises</vt:lpstr>
      <vt:lpstr>Exercise 2</vt:lpstr>
      <vt:lpstr>Exercise 3</vt:lpstr>
      <vt:lpstr>PowerPoint Presentation</vt:lpstr>
      <vt:lpstr>PowerPoint Presentation</vt:lpstr>
      <vt:lpstr>PowerPoint Presentation</vt:lpstr>
      <vt:lpstr>PowerPoint Presentation</vt:lpstr>
      <vt:lpstr>Thanks for coming!</vt:lpstr>
      <vt:lpstr>Thank-you for coming</vt:lpstr>
    </vt:vector>
  </TitlesOfParts>
  <Company>Paul Haworth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Haworth</dc:creator>
  <cp:lastModifiedBy>Craig Almond</cp:lastModifiedBy>
  <cp:revision>287</cp:revision>
  <cp:lastPrinted>2015-02-12T09:07:21Z</cp:lastPrinted>
  <dcterms:created xsi:type="dcterms:W3CDTF">2010-09-30T19:13:05Z</dcterms:created>
  <dcterms:modified xsi:type="dcterms:W3CDTF">2015-07-08T11:55:15Z</dcterms:modified>
</cp:coreProperties>
</file>